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331" r:id="rId2"/>
    <p:sldId id="369" r:id="rId3"/>
    <p:sldId id="322" r:id="rId4"/>
    <p:sldId id="389" r:id="rId5"/>
    <p:sldId id="365" r:id="rId6"/>
    <p:sldId id="390" r:id="rId7"/>
    <p:sldId id="393" r:id="rId8"/>
    <p:sldId id="394" r:id="rId9"/>
    <p:sldId id="395" r:id="rId10"/>
    <p:sldId id="398" r:id="rId11"/>
    <p:sldId id="392" r:id="rId12"/>
    <p:sldId id="396" r:id="rId13"/>
    <p:sldId id="400" r:id="rId14"/>
    <p:sldId id="401" r:id="rId15"/>
    <p:sldId id="402" r:id="rId16"/>
    <p:sldId id="403" r:id="rId17"/>
    <p:sldId id="404" r:id="rId18"/>
    <p:sldId id="405" r:id="rId19"/>
    <p:sldId id="406" r:id="rId20"/>
    <p:sldId id="407" r:id="rId21"/>
    <p:sldId id="408" r:id="rId22"/>
    <p:sldId id="409" r:id="rId23"/>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4F"/>
    <a:srgbClr val="F39220"/>
    <a:srgbClr val="FF0000"/>
    <a:srgbClr val="000000"/>
    <a:srgbClr val="F80000"/>
    <a:srgbClr val="5B5C5E"/>
    <a:srgbClr val="F1F1F1"/>
    <a:srgbClr val="2D2D2D"/>
    <a:srgbClr val="302B05"/>
    <a:srgbClr val="CB2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90176" autoAdjust="0"/>
  </p:normalViewPr>
  <p:slideViewPr>
    <p:cSldViewPr>
      <p:cViewPr varScale="1">
        <p:scale>
          <a:sx n="63" d="100"/>
          <a:sy n="63" d="100"/>
        </p:scale>
        <p:origin x="1244" y="52"/>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7" d="100"/>
        <a:sy n="107" d="100"/>
      </p:scale>
      <p:origin x="0" y="0"/>
    </p:cViewPr>
  </p:sorterViewPr>
  <p:notesViewPr>
    <p:cSldViewPr>
      <p:cViewPr varScale="1">
        <p:scale>
          <a:sx n="85" d="100"/>
          <a:sy n="85" d="100"/>
        </p:scale>
        <p:origin x="-387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41C570-DF34-4745-BB62-BDB9BA7966AC}" type="datetimeFigureOut">
              <a:rPr lang="ko-KR" altLang="en-US" smtClean="0"/>
              <a:pPr/>
              <a:t>2022-12-16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E3E169-CC21-4E9A-B81E-33967EB5892C}" type="slidenum">
              <a:rPr lang="ko-KR" altLang="en-US" smtClean="0"/>
              <a:pPr/>
              <a:t>‹#›</a:t>
            </a:fld>
            <a:endParaRPr lang="ko-KR" altLang="en-US"/>
          </a:p>
        </p:txBody>
      </p:sp>
    </p:spTree>
    <p:extLst>
      <p:ext uri="{BB962C8B-B14F-4D97-AF65-F5344CB8AC3E}">
        <p14:creationId xmlns:p14="http://schemas.microsoft.com/office/powerpoint/2010/main" val="1452153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69BDDD-B10C-4B89-BD1D-120DBEA34998}" type="datetimeFigureOut">
              <a:rPr lang="ko-KR" altLang="en-US" smtClean="0"/>
              <a:pPr/>
              <a:t>2022-12-16</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C868F6-7239-47E8-9264-E221D58C8298}" type="slidenum">
              <a:rPr lang="ko-KR" altLang="en-US" smtClean="0"/>
              <a:pPr/>
              <a:t>‹#›</a:t>
            </a:fld>
            <a:endParaRPr lang="ko-KR" altLang="en-US"/>
          </a:p>
        </p:txBody>
      </p:sp>
    </p:spTree>
    <p:extLst>
      <p:ext uri="{BB962C8B-B14F-4D97-AF65-F5344CB8AC3E}">
        <p14:creationId xmlns:p14="http://schemas.microsoft.com/office/powerpoint/2010/main" val="11286797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Source(northeastern mark): https://brand.northeastern.edu/visual-identity/university-wordmarks/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Source(Oracle logo): https://www.pngegg.com/en/png-btbgn/download</a:t>
            </a:r>
          </a:p>
          <a:p>
            <a:r>
              <a:rPr lang="en-US"/>
              <a:t>Source: https://1330878074.rsc.cdn77.org/wp-content/uploads/2020/02/Oracle-Announces-Oracle-Cloud-Data-Science-Platform.jpg</a:t>
            </a:r>
          </a:p>
          <a:p>
            <a:r>
              <a:rPr lang="en-US"/>
              <a:t>Color: https://usbrandcolors.com/oracle-colors/</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a:t>
            </a:fld>
            <a:endParaRPr lang="ko-KR" altLang="en-US"/>
          </a:p>
        </p:txBody>
      </p:sp>
    </p:spTree>
    <p:extLst>
      <p:ext uri="{BB962C8B-B14F-4D97-AF65-F5344CB8AC3E}">
        <p14:creationId xmlns:p14="http://schemas.microsoft.com/office/powerpoint/2010/main" val="1787898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10</a:t>
            </a:fld>
            <a:endParaRPr lang="ko-KR" altLang="en-US"/>
          </a:p>
        </p:txBody>
      </p:sp>
    </p:spTree>
    <p:extLst>
      <p:ext uri="{BB962C8B-B14F-4D97-AF65-F5344CB8AC3E}">
        <p14:creationId xmlns:p14="http://schemas.microsoft.com/office/powerpoint/2010/main" val="3021697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11</a:t>
            </a:fld>
            <a:endParaRPr lang="ko-KR" altLang="en-US"/>
          </a:p>
        </p:txBody>
      </p:sp>
    </p:spTree>
    <p:extLst>
      <p:ext uri="{BB962C8B-B14F-4D97-AF65-F5344CB8AC3E}">
        <p14:creationId xmlns:p14="http://schemas.microsoft.com/office/powerpoint/2010/main" val="3144543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12</a:t>
            </a:fld>
            <a:endParaRPr lang="ko-KR" altLang="en-US"/>
          </a:p>
        </p:txBody>
      </p:sp>
    </p:spTree>
    <p:extLst>
      <p:ext uri="{BB962C8B-B14F-4D97-AF65-F5344CB8AC3E}">
        <p14:creationId xmlns:p14="http://schemas.microsoft.com/office/powerpoint/2010/main" val="390111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13</a:t>
            </a:fld>
            <a:endParaRPr lang="ko-KR" altLang="en-US"/>
          </a:p>
        </p:txBody>
      </p:sp>
    </p:spTree>
    <p:extLst>
      <p:ext uri="{BB962C8B-B14F-4D97-AF65-F5344CB8AC3E}">
        <p14:creationId xmlns:p14="http://schemas.microsoft.com/office/powerpoint/2010/main" val="370621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14</a:t>
            </a:fld>
            <a:endParaRPr lang="ko-KR" altLang="en-US"/>
          </a:p>
        </p:txBody>
      </p:sp>
    </p:spTree>
    <p:extLst>
      <p:ext uri="{BB962C8B-B14F-4D97-AF65-F5344CB8AC3E}">
        <p14:creationId xmlns:p14="http://schemas.microsoft.com/office/powerpoint/2010/main" val="396014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15</a:t>
            </a:fld>
            <a:endParaRPr lang="ko-KR" altLang="en-US"/>
          </a:p>
        </p:txBody>
      </p:sp>
    </p:spTree>
    <p:extLst>
      <p:ext uri="{BB962C8B-B14F-4D97-AF65-F5344CB8AC3E}">
        <p14:creationId xmlns:p14="http://schemas.microsoft.com/office/powerpoint/2010/main" val="1782779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16</a:t>
            </a:fld>
            <a:endParaRPr lang="ko-KR" altLang="en-US"/>
          </a:p>
        </p:txBody>
      </p:sp>
    </p:spTree>
    <p:extLst>
      <p:ext uri="{BB962C8B-B14F-4D97-AF65-F5344CB8AC3E}">
        <p14:creationId xmlns:p14="http://schemas.microsoft.com/office/powerpoint/2010/main" val="1181537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17</a:t>
            </a:fld>
            <a:endParaRPr lang="ko-KR" altLang="en-US"/>
          </a:p>
        </p:txBody>
      </p:sp>
    </p:spTree>
    <p:extLst>
      <p:ext uri="{BB962C8B-B14F-4D97-AF65-F5344CB8AC3E}">
        <p14:creationId xmlns:p14="http://schemas.microsoft.com/office/powerpoint/2010/main" val="1722848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18</a:t>
            </a:fld>
            <a:endParaRPr lang="ko-KR" altLang="en-US"/>
          </a:p>
        </p:txBody>
      </p:sp>
    </p:spTree>
    <p:extLst>
      <p:ext uri="{BB962C8B-B14F-4D97-AF65-F5344CB8AC3E}">
        <p14:creationId xmlns:p14="http://schemas.microsoft.com/office/powerpoint/2010/main" val="2094512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19</a:t>
            </a:fld>
            <a:endParaRPr lang="ko-KR" altLang="en-US"/>
          </a:p>
        </p:txBody>
      </p:sp>
    </p:spTree>
    <p:extLst>
      <p:ext uri="{BB962C8B-B14F-4D97-AF65-F5344CB8AC3E}">
        <p14:creationId xmlns:p14="http://schemas.microsoft.com/office/powerpoint/2010/main" val="481170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Source(northeastern mark): https://brand.northeastern.edu/visual-identity/university-wordmarks/</a:t>
            </a:r>
          </a:p>
          <a:p>
            <a:r>
              <a:rPr lang="en-US"/>
              <a:t>Source: https://www.springboard.com/blog/data-science/machine-learning-how-to-survive-first-week/</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a:t>
            </a:fld>
            <a:endParaRPr lang="ko-KR" altLang="en-US"/>
          </a:p>
        </p:txBody>
      </p:sp>
    </p:spTree>
    <p:extLst>
      <p:ext uri="{BB962C8B-B14F-4D97-AF65-F5344CB8AC3E}">
        <p14:creationId xmlns:p14="http://schemas.microsoft.com/office/powerpoint/2010/main" val="1369709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20</a:t>
            </a:fld>
            <a:endParaRPr lang="ko-KR" altLang="en-US"/>
          </a:p>
        </p:txBody>
      </p:sp>
    </p:spTree>
    <p:extLst>
      <p:ext uri="{BB962C8B-B14F-4D97-AF65-F5344CB8AC3E}">
        <p14:creationId xmlns:p14="http://schemas.microsoft.com/office/powerpoint/2010/main" val="6730447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21</a:t>
            </a:fld>
            <a:endParaRPr lang="ko-KR" altLang="en-US"/>
          </a:p>
        </p:txBody>
      </p:sp>
    </p:spTree>
    <p:extLst>
      <p:ext uri="{BB962C8B-B14F-4D97-AF65-F5344CB8AC3E}">
        <p14:creationId xmlns:p14="http://schemas.microsoft.com/office/powerpoint/2010/main" val="1738760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https://1330878074.rsc.cdn77.org/wp-content/uploads/2020/02/Oracle-Announces-Oracle-Cloud-Data-Science-Platform.jpg</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22</a:t>
            </a:fld>
            <a:endParaRPr lang="ko-KR" altLang="en-US"/>
          </a:p>
        </p:txBody>
      </p:sp>
    </p:spTree>
    <p:extLst>
      <p:ext uri="{BB962C8B-B14F-4D97-AF65-F5344CB8AC3E}">
        <p14:creationId xmlns:p14="http://schemas.microsoft.com/office/powerpoint/2010/main" val="1633477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Script: If we put new dataset on Oracle Cloud, Oracle Auto ML extract relevant dataset characteristics. And specialize score-prediction metamodels across a wide variety of datasets. And Rank algorithms based on their predicted performance. We will let you know how to import dataset and execute Auto ML. We will let you know how to import dataset and execute Auto 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https://www.opendesktop.org/p/1446980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Source(photo): https://docs.oracle.com/en-us/iaas/tools/ads-sdk/latest/user_guide/automl/overview.html</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a:t>
            </a:fld>
            <a:endParaRPr lang="ko-KR" altLang="en-US"/>
          </a:p>
        </p:txBody>
      </p:sp>
    </p:spTree>
    <p:extLst>
      <p:ext uri="{BB962C8B-B14F-4D97-AF65-F5344CB8AC3E}">
        <p14:creationId xmlns:p14="http://schemas.microsoft.com/office/powerpoint/2010/main" val="2485971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https://www.opendesktop.org/p/1446980</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a:t>
            </a:fld>
            <a:endParaRPr lang="ko-KR" altLang="en-US"/>
          </a:p>
        </p:txBody>
      </p:sp>
    </p:spTree>
    <p:extLst>
      <p:ext uri="{BB962C8B-B14F-4D97-AF65-F5344CB8AC3E}">
        <p14:creationId xmlns:p14="http://schemas.microsoft.com/office/powerpoint/2010/main" val="310262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a:t>
            </a:fld>
            <a:endParaRPr lang="ko-KR" altLang="en-US"/>
          </a:p>
        </p:txBody>
      </p:sp>
    </p:spTree>
    <p:extLst>
      <p:ext uri="{BB962C8B-B14F-4D97-AF65-F5344CB8AC3E}">
        <p14:creationId xmlns:p14="http://schemas.microsoft.com/office/powerpoint/2010/main" val="111149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6</a:t>
            </a:fld>
            <a:endParaRPr lang="ko-KR" altLang="en-US"/>
          </a:p>
        </p:txBody>
      </p:sp>
    </p:spTree>
    <p:extLst>
      <p:ext uri="{BB962C8B-B14F-4D97-AF65-F5344CB8AC3E}">
        <p14:creationId xmlns:p14="http://schemas.microsoft.com/office/powerpoint/2010/main" val="794932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Script: Click database actions to access to Launchpad</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7</a:t>
            </a:fld>
            <a:endParaRPr lang="ko-KR" altLang="en-US"/>
          </a:p>
        </p:txBody>
      </p:sp>
    </p:spTree>
    <p:extLst>
      <p:ext uri="{BB962C8B-B14F-4D97-AF65-F5344CB8AC3E}">
        <p14:creationId xmlns:p14="http://schemas.microsoft.com/office/powerpoint/2010/main" val="308075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8</a:t>
            </a:fld>
            <a:endParaRPr lang="ko-KR" altLang="en-US"/>
          </a:p>
        </p:txBody>
      </p:sp>
    </p:spTree>
    <p:extLst>
      <p:ext uri="{BB962C8B-B14F-4D97-AF65-F5344CB8AC3E}">
        <p14:creationId xmlns:p14="http://schemas.microsoft.com/office/powerpoint/2010/main" val="111256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https://cloud.oracle.com/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9</a:t>
            </a:fld>
            <a:endParaRPr lang="ko-KR" altLang="en-US"/>
          </a:p>
        </p:txBody>
      </p:sp>
    </p:spTree>
    <p:extLst>
      <p:ext uri="{BB962C8B-B14F-4D97-AF65-F5344CB8AC3E}">
        <p14:creationId xmlns:p14="http://schemas.microsoft.com/office/powerpoint/2010/main" val="1812480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세로 제목 및 텍스트">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59" y="5136"/>
            <a:ext cx="9149559" cy="6862169"/>
          </a:xfrm>
          <a:prstGeom prst="rect">
            <a:avLst/>
          </a:prstGeom>
        </p:spPr>
      </p:pic>
    </p:spTree>
    <p:extLst>
      <p:ext uri="{BB962C8B-B14F-4D97-AF65-F5344CB8AC3E}">
        <p14:creationId xmlns:p14="http://schemas.microsoft.com/office/powerpoint/2010/main" val="1812718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74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822720"/>
      </p:ext>
    </p:extLst>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jp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jp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48" name="그룹 47">
            <a:extLst>
              <a:ext uri="{FF2B5EF4-FFF2-40B4-BE49-F238E27FC236}">
                <a16:creationId xmlns:a16="http://schemas.microsoft.com/office/drawing/2014/main" id="{E2DC404F-5C53-920B-6EB3-697F53E898D6}"/>
              </a:ext>
            </a:extLst>
          </p:cNvPr>
          <p:cNvGrpSpPr/>
          <p:nvPr/>
        </p:nvGrpSpPr>
        <p:grpSpPr>
          <a:xfrm flipV="1">
            <a:off x="-1116632" y="-6580112"/>
            <a:ext cx="11975484" cy="6768752"/>
            <a:chOff x="-1103792" y="116632"/>
            <a:chExt cx="12156512" cy="6871072"/>
          </a:xfrm>
        </p:grpSpPr>
        <p:pic>
          <p:nvPicPr>
            <p:cNvPr id="49" name="그림 48">
              <a:extLst>
                <a:ext uri="{FF2B5EF4-FFF2-40B4-BE49-F238E27FC236}">
                  <a16:creationId xmlns:a16="http://schemas.microsoft.com/office/drawing/2014/main" id="{41343CF6-370B-9B80-E839-372A13693BB5}"/>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03792" y="116632"/>
              <a:ext cx="12156512" cy="6871072"/>
            </a:xfrm>
            <a:prstGeom prst="rect">
              <a:avLst/>
            </a:prstGeom>
          </p:spPr>
        </p:pic>
        <p:sp>
          <p:nvSpPr>
            <p:cNvPr id="50" name="Rectangle 63">
              <a:extLst>
                <a:ext uri="{FF2B5EF4-FFF2-40B4-BE49-F238E27FC236}">
                  <a16:creationId xmlns:a16="http://schemas.microsoft.com/office/drawing/2014/main" id="{2A731940-8FC9-5065-2EFC-5FE85275C209}"/>
                </a:ext>
              </a:extLst>
            </p:cNvPr>
            <p:cNvSpPr>
              <a:spLocks noChangeArrowheads="1"/>
            </p:cNvSpPr>
            <p:nvPr/>
          </p:nvSpPr>
          <p:spPr bwMode="auto">
            <a:xfrm>
              <a:off x="624401" y="2550592"/>
              <a:ext cx="3083504" cy="457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pic>
          <p:nvPicPr>
            <p:cNvPr id="51" name="그림 50">
              <a:extLst>
                <a:ext uri="{FF2B5EF4-FFF2-40B4-BE49-F238E27FC236}">
                  <a16:creationId xmlns:a16="http://schemas.microsoft.com/office/drawing/2014/main" id="{D6474B64-BCDA-18F9-EE3E-37B9E7C89F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392" y="1352008"/>
              <a:ext cx="2952328" cy="694528"/>
            </a:xfrm>
            <a:prstGeom prst="rect">
              <a:avLst/>
            </a:prstGeom>
            <a:ln>
              <a:noFill/>
            </a:ln>
          </p:spPr>
        </p:pic>
        <p:sp>
          <p:nvSpPr>
            <p:cNvPr id="52" name="TextBox 51">
              <a:extLst>
                <a:ext uri="{FF2B5EF4-FFF2-40B4-BE49-F238E27FC236}">
                  <a16:creationId xmlns:a16="http://schemas.microsoft.com/office/drawing/2014/main" id="{399244B5-CA6D-2990-C3E5-B0077EC1016D}"/>
                </a:ext>
              </a:extLst>
            </p:cNvPr>
            <p:cNvSpPr txBox="1"/>
            <p:nvPr/>
          </p:nvSpPr>
          <p:spPr>
            <a:xfrm>
              <a:off x="611560" y="1348148"/>
              <a:ext cx="5015118" cy="1348061"/>
            </a:xfrm>
            <a:prstGeom prst="rect">
              <a:avLst/>
            </a:prstGeom>
            <a:noFill/>
          </p:spPr>
          <p:txBody>
            <a:bodyPr wrap="square" rtlCol="0">
              <a:spAutoFit/>
            </a:bodyPr>
            <a:lstStyle/>
            <a:p>
              <a:pPr>
                <a:lnSpc>
                  <a:spcPct val="80000"/>
                </a:lnSpc>
              </a:pPr>
              <a:endParaRPr lang="en-US" altLang="ko-KR" sz="5000">
                <a:solidFill>
                  <a:srgbClr val="000000"/>
                </a:solidFill>
                <a:latin typeface="DINPro-Medium" panose="02000503030000020004" pitchFamily="50" charset="0"/>
                <a:ea typeface="ic 모던고딕 L" pitchFamily="18" charset="-127"/>
              </a:endParaRPr>
            </a:p>
            <a:p>
              <a:pPr>
                <a:lnSpc>
                  <a:spcPct val="80000"/>
                </a:lnSpc>
              </a:pPr>
              <a:r>
                <a:rPr lang="en-US" altLang="ko-KR" sz="5000">
                  <a:solidFill>
                    <a:schemeClr val="bg1"/>
                  </a:solidFill>
                  <a:latin typeface="Helvetica43-ExtendedLight" panose="020B0400000000000000" pitchFamily="34" charset="0"/>
                  <a:ea typeface="ic 모던고딕 L" pitchFamily="18" charset="-127"/>
                </a:rPr>
                <a:t>Auto ML</a:t>
              </a:r>
              <a:endParaRPr lang="ko-KR" altLang="en-US" sz="5000" dirty="0">
                <a:solidFill>
                  <a:schemeClr val="bg1"/>
                </a:solidFill>
                <a:latin typeface="Helvetica43-ExtendedLight" panose="020B0400000000000000" pitchFamily="34" charset="0"/>
                <a:ea typeface="ic 모던고딕 L" pitchFamily="18" charset="-127"/>
              </a:endParaRPr>
            </a:p>
          </p:txBody>
        </p:sp>
        <p:sp>
          <p:nvSpPr>
            <p:cNvPr id="53" name="TextBox 52">
              <a:extLst>
                <a:ext uri="{FF2B5EF4-FFF2-40B4-BE49-F238E27FC236}">
                  <a16:creationId xmlns:a16="http://schemas.microsoft.com/office/drawing/2014/main" id="{D8E9FED5-D4AD-E0A5-ECDC-D7975E976B41}"/>
                </a:ext>
              </a:extLst>
            </p:cNvPr>
            <p:cNvSpPr txBox="1"/>
            <p:nvPr/>
          </p:nvSpPr>
          <p:spPr>
            <a:xfrm>
              <a:off x="577834" y="1326456"/>
              <a:ext cx="5015118" cy="1348061"/>
            </a:xfrm>
            <a:prstGeom prst="rect">
              <a:avLst/>
            </a:prstGeom>
            <a:noFill/>
          </p:spPr>
          <p:txBody>
            <a:bodyPr wrap="square" rtlCol="0">
              <a:spAutoFit/>
            </a:bodyPr>
            <a:lstStyle/>
            <a:p>
              <a:pPr>
                <a:lnSpc>
                  <a:spcPct val="80000"/>
                </a:lnSpc>
              </a:pPr>
              <a:endParaRPr lang="en-US" altLang="ko-KR" sz="5000">
                <a:solidFill>
                  <a:srgbClr val="000000"/>
                </a:solidFill>
                <a:latin typeface="DINPro-Medium" panose="02000503030000020004" pitchFamily="50" charset="0"/>
                <a:ea typeface="ic 모던고딕 L" pitchFamily="18" charset="-127"/>
              </a:endParaRPr>
            </a:p>
            <a:p>
              <a:pPr>
                <a:lnSpc>
                  <a:spcPct val="80000"/>
                </a:lnSpc>
              </a:pPr>
              <a:r>
                <a:rPr lang="en-US" altLang="ko-KR" sz="5000">
                  <a:solidFill>
                    <a:srgbClr val="000000"/>
                  </a:solidFill>
                  <a:latin typeface="Helvetica43-ExtendedLight" panose="020B0400000000000000" pitchFamily="34" charset="0"/>
                  <a:ea typeface="ic 모던고딕 L" pitchFamily="18" charset="-127"/>
                </a:rPr>
                <a:t>Auto ML</a:t>
              </a:r>
              <a:endParaRPr lang="ko-KR" altLang="en-US" sz="5000" dirty="0">
                <a:solidFill>
                  <a:srgbClr val="000000"/>
                </a:solidFill>
                <a:latin typeface="Helvetica43-ExtendedLight" panose="020B0400000000000000" pitchFamily="34" charset="0"/>
                <a:ea typeface="ic 모던고딕 L" pitchFamily="18" charset="-127"/>
              </a:endParaRPr>
            </a:p>
          </p:txBody>
        </p:sp>
      </p:grpSp>
      <p:grpSp>
        <p:nvGrpSpPr>
          <p:cNvPr id="47" name="그룹 46">
            <a:extLst>
              <a:ext uri="{FF2B5EF4-FFF2-40B4-BE49-F238E27FC236}">
                <a16:creationId xmlns:a16="http://schemas.microsoft.com/office/drawing/2014/main" id="{94C0E4DE-B4FB-0A0F-EADB-F3C2DD82D5BB}"/>
              </a:ext>
            </a:extLst>
          </p:cNvPr>
          <p:cNvGrpSpPr/>
          <p:nvPr/>
        </p:nvGrpSpPr>
        <p:grpSpPr>
          <a:xfrm>
            <a:off x="-1116632" y="188640"/>
            <a:ext cx="11975484" cy="6768752"/>
            <a:chOff x="-1103792" y="116632"/>
            <a:chExt cx="12156512" cy="6871072"/>
          </a:xfrm>
        </p:grpSpPr>
        <p:pic>
          <p:nvPicPr>
            <p:cNvPr id="40" name="그림 39">
              <a:extLst>
                <a:ext uri="{FF2B5EF4-FFF2-40B4-BE49-F238E27FC236}">
                  <a16:creationId xmlns:a16="http://schemas.microsoft.com/office/drawing/2014/main" id="{3B5F3638-7711-D74B-EB88-B6BF7AFF7D4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03792" y="116632"/>
              <a:ext cx="12156512" cy="6871072"/>
            </a:xfrm>
            <a:prstGeom prst="rect">
              <a:avLst/>
            </a:prstGeom>
          </p:spPr>
        </p:pic>
        <p:sp>
          <p:nvSpPr>
            <p:cNvPr id="38" name="Rectangle 63">
              <a:extLst>
                <a:ext uri="{FF2B5EF4-FFF2-40B4-BE49-F238E27FC236}">
                  <a16:creationId xmlns:a16="http://schemas.microsoft.com/office/drawing/2014/main" id="{E7347B94-A3CB-EA6B-02C7-2CEA5AC67084}"/>
                </a:ext>
              </a:extLst>
            </p:cNvPr>
            <p:cNvSpPr>
              <a:spLocks noChangeArrowheads="1"/>
            </p:cNvSpPr>
            <p:nvPr/>
          </p:nvSpPr>
          <p:spPr bwMode="auto">
            <a:xfrm>
              <a:off x="624401" y="2550592"/>
              <a:ext cx="3083504" cy="457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81F1E511-0405-D062-FBBE-0B0C90A1AF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392" y="1352008"/>
              <a:ext cx="2952328" cy="694528"/>
            </a:xfrm>
            <a:prstGeom prst="rect">
              <a:avLst/>
            </a:prstGeom>
            <a:ln>
              <a:noFill/>
            </a:ln>
          </p:spPr>
        </p:pic>
        <p:sp>
          <p:nvSpPr>
            <p:cNvPr id="46" name="TextBox 45">
              <a:extLst>
                <a:ext uri="{FF2B5EF4-FFF2-40B4-BE49-F238E27FC236}">
                  <a16:creationId xmlns:a16="http://schemas.microsoft.com/office/drawing/2014/main" id="{4BC86765-A0B2-A726-79C9-1FD90BCF7E5F}"/>
                </a:ext>
              </a:extLst>
            </p:cNvPr>
            <p:cNvSpPr txBox="1"/>
            <p:nvPr/>
          </p:nvSpPr>
          <p:spPr>
            <a:xfrm>
              <a:off x="611560" y="1348148"/>
              <a:ext cx="5015118" cy="1348061"/>
            </a:xfrm>
            <a:prstGeom prst="rect">
              <a:avLst/>
            </a:prstGeom>
            <a:noFill/>
          </p:spPr>
          <p:txBody>
            <a:bodyPr wrap="square" rtlCol="0">
              <a:spAutoFit/>
            </a:bodyPr>
            <a:lstStyle/>
            <a:p>
              <a:pPr>
                <a:lnSpc>
                  <a:spcPct val="80000"/>
                </a:lnSpc>
              </a:pPr>
              <a:endParaRPr lang="en-US" altLang="ko-KR" sz="5000">
                <a:solidFill>
                  <a:srgbClr val="000000"/>
                </a:solidFill>
                <a:latin typeface="DINPro-Medium" panose="02000503030000020004" pitchFamily="50" charset="0"/>
                <a:ea typeface="ic 모던고딕 L" pitchFamily="18" charset="-127"/>
              </a:endParaRPr>
            </a:p>
            <a:p>
              <a:pPr>
                <a:lnSpc>
                  <a:spcPct val="80000"/>
                </a:lnSpc>
              </a:pPr>
              <a:r>
                <a:rPr lang="en-US" altLang="ko-KR" sz="5000">
                  <a:solidFill>
                    <a:schemeClr val="bg1"/>
                  </a:solidFill>
                  <a:latin typeface="Helvetica43-ExtendedLight" panose="020B0400000000000000" pitchFamily="34" charset="0"/>
                  <a:ea typeface="ic 모던고딕 L" pitchFamily="18" charset="-127"/>
                </a:rPr>
                <a:t>Auto ML</a:t>
              </a:r>
              <a:endParaRPr lang="ko-KR" altLang="en-US" sz="5000" dirty="0">
                <a:solidFill>
                  <a:schemeClr val="bg1"/>
                </a:solidFill>
                <a:latin typeface="Helvetica43-ExtendedLight" panose="020B0400000000000000" pitchFamily="34" charset="0"/>
                <a:ea typeface="ic 모던고딕 L" pitchFamily="18" charset="-127"/>
              </a:endParaRPr>
            </a:p>
          </p:txBody>
        </p:sp>
        <p:sp>
          <p:nvSpPr>
            <p:cNvPr id="4" name="TextBox 3">
              <a:extLst>
                <a:ext uri="{FF2B5EF4-FFF2-40B4-BE49-F238E27FC236}">
                  <a16:creationId xmlns:a16="http://schemas.microsoft.com/office/drawing/2014/main" id="{6C81E349-0883-06CF-E027-3D09CDB35CB0}"/>
                </a:ext>
              </a:extLst>
            </p:cNvPr>
            <p:cNvSpPr txBox="1"/>
            <p:nvPr/>
          </p:nvSpPr>
          <p:spPr>
            <a:xfrm>
              <a:off x="577834" y="1326456"/>
              <a:ext cx="5015118" cy="1348061"/>
            </a:xfrm>
            <a:prstGeom prst="rect">
              <a:avLst/>
            </a:prstGeom>
            <a:noFill/>
          </p:spPr>
          <p:txBody>
            <a:bodyPr wrap="square" rtlCol="0">
              <a:spAutoFit/>
            </a:bodyPr>
            <a:lstStyle/>
            <a:p>
              <a:pPr>
                <a:lnSpc>
                  <a:spcPct val="80000"/>
                </a:lnSpc>
              </a:pPr>
              <a:endParaRPr lang="en-US" altLang="ko-KR" sz="5000">
                <a:solidFill>
                  <a:srgbClr val="000000"/>
                </a:solidFill>
                <a:latin typeface="DINPro-Medium" panose="02000503030000020004" pitchFamily="50" charset="0"/>
                <a:ea typeface="ic 모던고딕 L" pitchFamily="18" charset="-127"/>
              </a:endParaRPr>
            </a:p>
            <a:p>
              <a:pPr>
                <a:lnSpc>
                  <a:spcPct val="80000"/>
                </a:lnSpc>
              </a:pPr>
              <a:r>
                <a:rPr lang="en-US" altLang="ko-KR" sz="5000">
                  <a:solidFill>
                    <a:srgbClr val="000000"/>
                  </a:solidFill>
                  <a:latin typeface="Helvetica43-ExtendedLight" panose="020B0400000000000000" pitchFamily="34" charset="0"/>
                  <a:ea typeface="ic 모던고딕 L" pitchFamily="18" charset="-127"/>
                </a:rPr>
                <a:t>Auto ML</a:t>
              </a:r>
              <a:endParaRPr lang="ko-KR" altLang="en-US" sz="5000" dirty="0">
                <a:solidFill>
                  <a:srgbClr val="000000"/>
                </a:solidFill>
                <a:latin typeface="Helvetica43-ExtendedLight" panose="020B0400000000000000" pitchFamily="34" charset="0"/>
                <a:ea typeface="ic 모던고딕 L" pitchFamily="18" charset="-127"/>
              </a:endParaRPr>
            </a:p>
          </p:txBody>
        </p:sp>
      </p:grpSp>
      <p:grpSp>
        <p:nvGrpSpPr>
          <p:cNvPr id="2" name="그룹 1">
            <a:extLst>
              <a:ext uri="{FF2B5EF4-FFF2-40B4-BE49-F238E27FC236}">
                <a16:creationId xmlns:a16="http://schemas.microsoft.com/office/drawing/2014/main" id="{22F1263E-11ED-385F-CA39-FE8DEF1291E8}"/>
              </a:ext>
            </a:extLst>
          </p:cNvPr>
          <p:cNvGrpSpPr/>
          <p:nvPr/>
        </p:nvGrpSpPr>
        <p:grpSpPr>
          <a:xfrm>
            <a:off x="4604708" y="116632"/>
            <a:ext cx="4476162" cy="4042568"/>
            <a:chOff x="4604708" y="116632"/>
            <a:chExt cx="4476162" cy="4042568"/>
          </a:xfrm>
        </p:grpSpPr>
        <p:sp>
          <p:nvSpPr>
            <p:cNvPr id="3" name="TextBox 2">
              <a:extLst>
                <a:ext uri="{FF2B5EF4-FFF2-40B4-BE49-F238E27FC236}">
                  <a16:creationId xmlns:a16="http://schemas.microsoft.com/office/drawing/2014/main" id="{A9DC7BB3-E8D7-AD8A-2507-04DD3B28E15B}"/>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5" name="TextBox 4">
              <a:extLst>
                <a:ext uri="{FF2B5EF4-FFF2-40B4-BE49-F238E27FC236}">
                  <a16:creationId xmlns:a16="http://schemas.microsoft.com/office/drawing/2014/main" id="{4C974C6A-0649-807B-BD79-4E1E0EF87258}"/>
                </a:ext>
              </a:extLst>
            </p:cNvPr>
            <p:cNvSpPr txBox="1"/>
            <p:nvPr/>
          </p:nvSpPr>
          <p:spPr>
            <a:xfrm>
              <a:off x="4604708" y="116632"/>
              <a:ext cx="4476162" cy="1169551"/>
            </a:xfrm>
            <a:prstGeom prst="rect">
              <a:avLst/>
            </a:prstGeom>
            <a:noFill/>
          </p:spPr>
          <p:txBody>
            <a:bodyPr wrap="none" rtlCol="0">
              <a:spAutoFit/>
            </a:bodyPr>
            <a:lstStyle/>
            <a:p>
              <a:pPr algn="r"/>
              <a:r>
                <a:rPr lang="en-US" altLang="ko-KR" sz="1400">
                  <a:solidFill>
                    <a:srgbClr val="302B05"/>
                  </a:solidFill>
                  <a:latin typeface="DINPro-Light" panose="02000504040000020003" pitchFamily="50" charset="0"/>
                  <a:ea typeface="ic 모던고딕 R" pitchFamily="18" charset="-127"/>
                </a:rPr>
                <a:t>Prepared by </a:t>
              </a:r>
              <a:r>
                <a:rPr lang="en-US" altLang="ko-KR" sz="1400">
                  <a:latin typeface="DINPro-Medium" panose="02000503030000020004" pitchFamily="50" charset="0"/>
                  <a:ea typeface="ic 모던고딕 R" pitchFamily="18" charset="-127"/>
                </a:rPr>
                <a:t>Shyamala Venkatakrishnan, Heejae Roh </a:t>
              </a:r>
            </a:p>
            <a:p>
              <a:pPr algn="r"/>
              <a:r>
                <a:rPr lang="en-US" altLang="ko-KR" sz="1400">
                  <a:latin typeface="DINPro-Medium" panose="02000503030000020004" pitchFamily="50" charset="0"/>
                  <a:ea typeface="ic 모던고딕 R" pitchFamily="18" charset="-127"/>
                </a:rPr>
                <a:t>Nikshita Ranganathan, Archit Barua </a:t>
              </a:r>
            </a:p>
            <a:p>
              <a:pPr algn="r"/>
              <a:r>
                <a:rPr lang="en-US" altLang="ko-KR" sz="1400">
                  <a:solidFill>
                    <a:srgbClr val="302B05"/>
                  </a:solidFill>
                  <a:latin typeface="DINPro-Medium" panose="02000503030000020004" pitchFamily="50" charset="0"/>
                  <a:ea typeface="ic 모던고딕 R" pitchFamily="18" charset="-127"/>
                </a:rPr>
                <a:t>Professor Venkata Duvvuri</a:t>
              </a:r>
            </a:p>
            <a:p>
              <a:pPr algn="r"/>
              <a:endParaRPr lang="en-US" altLang="ko-KR" sz="1400">
                <a:solidFill>
                  <a:srgbClr val="302B05"/>
                </a:solidFill>
                <a:latin typeface="DINPro-Medium" panose="02000503030000020004" pitchFamily="50" charset="0"/>
                <a:ea typeface="ic 모던고딕 R" pitchFamily="18" charset="-127"/>
              </a:endParaRPr>
            </a:p>
            <a:p>
              <a:pPr algn="r"/>
              <a:r>
                <a:rPr lang="en-US" altLang="ko-KR" sz="1400">
                  <a:solidFill>
                    <a:srgbClr val="302B05"/>
                  </a:solidFill>
                  <a:latin typeface="DINPro-Medium" panose="02000503030000020004" pitchFamily="50" charset="0"/>
                  <a:ea typeface="ic 모던고딕 R" pitchFamily="18" charset="-127"/>
                </a:rPr>
                <a:t>Dec 16</a:t>
              </a:r>
              <a:r>
                <a:rPr lang="en-US" altLang="ko-KR" sz="1400" baseline="30000">
                  <a:solidFill>
                    <a:srgbClr val="302B05"/>
                  </a:solidFill>
                  <a:latin typeface="DINPro-Medium" panose="02000503030000020004" pitchFamily="50" charset="0"/>
                  <a:ea typeface="ic 모던고딕 R" pitchFamily="18" charset="-127"/>
                </a:rPr>
                <a:t>th</a:t>
              </a:r>
              <a:r>
                <a:rPr lang="en-US" altLang="ko-KR" sz="1400">
                  <a:solidFill>
                    <a:srgbClr val="302B05"/>
                  </a:solidFill>
                  <a:latin typeface="DINPro-Medium" panose="02000503030000020004" pitchFamily="50" charset="0"/>
                  <a:ea typeface="ic 모던고딕 R" pitchFamily="18" charset="-127"/>
                </a:rPr>
                <a:t>, 2022</a:t>
              </a:r>
              <a:endParaRPr lang="en-US" altLang="ko-KR" sz="1400" dirty="0">
                <a:solidFill>
                  <a:srgbClr val="302B05"/>
                </a:solidFill>
                <a:latin typeface="DINPro-Medium" panose="02000503030000020004" pitchFamily="50" charset="0"/>
                <a:ea typeface="ic 모던고딕 R" pitchFamily="18" charset="-127"/>
              </a:endParaRPr>
            </a:p>
          </p:txBody>
        </p:sp>
      </p:grpSp>
      <p:grpSp>
        <p:nvGrpSpPr>
          <p:cNvPr id="31" name="그룹 30">
            <a:extLst>
              <a:ext uri="{FF2B5EF4-FFF2-40B4-BE49-F238E27FC236}">
                <a16:creationId xmlns:a16="http://schemas.microsoft.com/office/drawing/2014/main" id="{CFA61A62-51DE-E8CA-5A01-F09EB9C0B123}"/>
              </a:ext>
            </a:extLst>
          </p:cNvPr>
          <p:cNvGrpSpPr/>
          <p:nvPr/>
        </p:nvGrpSpPr>
        <p:grpSpPr>
          <a:xfrm>
            <a:off x="387350" y="6426393"/>
            <a:ext cx="3886376" cy="489537"/>
            <a:chOff x="495124" y="6156139"/>
            <a:chExt cx="7217910" cy="909185"/>
          </a:xfrm>
        </p:grpSpPr>
        <p:pic>
          <p:nvPicPr>
            <p:cNvPr id="29" name="그림 28">
              <a:extLst>
                <a:ext uri="{FF2B5EF4-FFF2-40B4-BE49-F238E27FC236}">
                  <a16:creationId xmlns:a16="http://schemas.microsoft.com/office/drawing/2014/main" id="{BA18BFBE-8415-5C93-6FB8-102FB6436B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30" name="그림 29">
              <a:extLst>
                <a:ext uri="{FF2B5EF4-FFF2-40B4-BE49-F238E27FC236}">
                  <a16:creationId xmlns:a16="http://schemas.microsoft.com/office/drawing/2014/main" id="{9A76EEFE-A549-7AE0-176A-BCF0F40D157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35" name="Rectangle 64">
            <a:extLst>
              <a:ext uri="{FF2B5EF4-FFF2-40B4-BE49-F238E27FC236}">
                <a16:creationId xmlns:a16="http://schemas.microsoft.com/office/drawing/2014/main" id="{E5083E09-899B-CFC6-7F99-D220A977A6EA}"/>
              </a:ext>
            </a:extLst>
          </p:cNvPr>
          <p:cNvSpPr>
            <a:spLocks noChangeArrowheads="1"/>
          </p:cNvSpPr>
          <p:nvPr/>
        </p:nvSpPr>
        <p:spPr bwMode="auto">
          <a:xfrm>
            <a:off x="8629136" y="3894599"/>
            <a:ext cx="45719" cy="292494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276025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Part2</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5606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Data Import</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457610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What’s in Launchpad</a:t>
            </a:r>
            <a:endParaRPr lang="ko-KR" altLang="en-US" sz="3200" dirty="0">
              <a:solidFill>
                <a:schemeClr val="bg1"/>
              </a:solidFill>
              <a:latin typeface="DINPro-Medium" panose="02000503030000020004" pitchFamily="50" charset="0"/>
              <a:ea typeface="ic 모던고딕 L" pitchFamily="18" charset="-127"/>
            </a:endParaRPr>
          </a:p>
        </p:txBody>
      </p:sp>
      <p:sp>
        <p:nvSpPr>
          <p:cNvPr id="2" name="직사각형 1">
            <a:extLst>
              <a:ext uri="{FF2B5EF4-FFF2-40B4-BE49-F238E27FC236}">
                <a16:creationId xmlns:a16="http://schemas.microsoft.com/office/drawing/2014/main" id="{1EAED5B1-F5D7-3E02-DE1A-55C2CB3331DF}"/>
              </a:ext>
            </a:extLst>
          </p:cNvPr>
          <p:cNvSpPr/>
          <p:nvPr/>
        </p:nvSpPr>
        <p:spPr>
          <a:xfrm>
            <a:off x="11152" y="5868783"/>
            <a:ext cx="9144000" cy="547892"/>
          </a:xfrm>
          <a:prstGeom prst="rect">
            <a:avLst/>
          </a:prstGeom>
          <a:solidFill>
            <a:schemeClr val="bg1">
              <a:alpha val="45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6" name="TextBox 5">
            <a:extLst>
              <a:ext uri="{FF2B5EF4-FFF2-40B4-BE49-F238E27FC236}">
                <a16:creationId xmlns:a16="http://schemas.microsoft.com/office/drawing/2014/main" id="{ED0AE178-B2DA-2E6E-BD9E-B34C05B57ABF}"/>
              </a:ext>
            </a:extLst>
          </p:cNvPr>
          <p:cNvSpPr txBox="1"/>
          <p:nvPr/>
        </p:nvSpPr>
        <p:spPr>
          <a:xfrm>
            <a:off x="624847" y="5673332"/>
            <a:ext cx="7164012" cy="646331"/>
          </a:xfrm>
          <a:prstGeom prst="rect">
            <a:avLst/>
          </a:prstGeom>
          <a:noFill/>
        </p:spPr>
        <p:txBody>
          <a:bodyPr wrap="square" rtlCol="0">
            <a:spAutoFit/>
          </a:bodyPr>
          <a:lstStyle/>
          <a:p>
            <a:pPr marL="285750" indent="-285750">
              <a:buFont typeface="Arial" panose="020B0604020202020204" pitchFamily="34" charset="0"/>
              <a:buChar char="•"/>
            </a:pPr>
            <a:endParaRPr lang="en-US" altLang="ko-KR">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Launchpad has almost everything you want</a:t>
            </a:r>
            <a:endParaRPr lang="ko-KR" altLang="en-US" dirty="0">
              <a:latin typeface="DINPro-Regular" panose="02000503030000020004" pitchFamily="50" charset="0"/>
              <a:ea typeface="ic 모던고딕 L" pitchFamily="18" charset="-127"/>
            </a:endParaRPr>
          </a:p>
        </p:txBody>
      </p:sp>
      <p:pic>
        <p:nvPicPr>
          <p:cNvPr id="7" name="그림 6">
            <a:extLst>
              <a:ext uri="{FF2B5EF4-FFF2-40B4-BE49-F238E27FC236}">
                <a16:creationId xmlns:a16="http://schemas.microsoft.com/office/drawing/2014/main" id="{C342E086-D1EF-D418-B853-5C66B9FD6D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84" y="1237747"/>
            <a:ext cx="9063231" cy="43825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직사각형 7">
            <a:extLst>
              <a:ext uri="{FF2B5EF4-FFF2-40B4-BE49-F238E27FC236}">
                <a16:creationId xmlns:a16="http://schemas.microsoft.com/office/drawing/2014/main" id="{5A60CBBD-4BB1-B750-9B82-D204BB8EF7F7}"/>
              </a:ext>
            </a:extLst>
          </p:cNvPr>
          <p:cNvSpPr/>
          <p:nvPr/>
        </p:nvSpPr>
        <p:spPr>
          <a:xfrm>
            <a:off x="7123465" y="2054917"/>
            <a:ext cx="1998268" cy="86409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9" name="직선 화살표 연결선 8">
            <a:extLst>
              <a:ext uri="{FF2B5EF4-FFF2-40B4-BE49-F238E27FC236}">
                <a16:creationId xmlns:a16="http://schemas.microsoft.com/office/drawing/2014/main" id="{00E40B67-8DEB-EDEC-043D-C2BACE1C0A89}"/>
              </a:ext>
            </a:extLst>
          </p:cNvPr>
          <p:cNvCxnSpPr>
            <a:cxnSpLocks/>
          </p:cNvCxnSpPr>
          <p:nvPr/>
        </p:nvCxnSpPr>
        <p:spPr>
          <a:xfrm flipV="1">
            <a:off x="6228184" y="2728789"/>
            <a:ext cx="895281" cy="2073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사각형: 잘린 한쪽 모서리 9">
            <a:extLst>
              <a:ext uri="{FF2B5EF4-FFF2-40B4-BE49-F238E27FC236}">
                <a16:creationId xmlns:a16="http://schemas.microsoft.com/office/drawing/2014/main" id="{F27E584B-07E7-BCC8-ABE4-7EF4AEE163B5}"/>
              </a:ext>
            </a:extLst>
          </p:cNvPr>
          <p:cNvSpPr/>
          <p:nvPr/>
        </p:nvSpPr>
        <p:spPr>
          <a:xfrm>
            <a:off x="4985672" y="4817599"/>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access to Import Data</a:t>
            </a:r>
          </a:p>
        </p:txBody>
      </p:sp>
    </p:spTree>
    <p:extLst>
      <p:ext uri="{BB962C8B-B14F-4D97-AF65-F5344CB8AC3E}">
        <p14:creationId xmlns:p14="http://schemas.microsoft.com/office/powerpoint/2010/main" val="2415565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Part2</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5606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Data Import</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457610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Load File in LOAD DATA</a:t>
            </a:r>
          </a:p>
        </p:txBody>
      </p:sp>
      <p:pic>
        <p:nvPicPr>
          <p:cNvPr id="19" name="그림 18">
            <a:extLst>
              <a:ext uri="{FF2B5EF4-FFF2-40B4-BE49-F238E27FC236}">
                <a16:creationId xmlns:a16="http://schemas.microsoft.com/office/drawing/2014/main" id="{0521C38B-7427-13ED-EF47-A2B508E7FE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09" y="1495778"/>
            <a:ext cx="8969982" cy="4569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직사각형 19">
            <a:extLst>
              <a:ext uri="{FF2B5EF4-FFF2-40B4-BE49-F238E27FC236}">
                <a16:creationId xmlns:a16="http://schemas.microsoft.com/office/drawing/2014/main" id="{8B8FD526-BDE0-8774-020F-E7D83B5ADEE3}"/>
              </a:ext>
            </a:extLst>
          </p:cNvPr>
          <p:cNvSpPr/>
          <p:nvPr/>
        </p:nvSpPr>
        <p:spPr>
          <a:xfrm>
            <a:off x="1235237" y="2528317"/>
            <a:ext cx="2544675" cy="1188707"/>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21" name="직선 화살표 연결선 20">
            <a:extLst>
              <a:ext uri="{FF2B5EF4-FFF2-40B4-BE49-F238E27FC236}">
                <a16:creationId xmlns:a16="http://schemas.microsoft.com/office/drawing/2014/main" id="{53841F1A-B0D2-50C6-5E38-080B32DB466E}"/>
              </a:ext>
            </a:extLst>
          </p:cNvPr>
          <p:cNvCxnSpPr>
            <a:cxnSpLocks/>
          </p:cNvCxnSpPr>
          <p:nvPr/>
        </p:nvCxnSpPr>
        <p:spPr>
          <a:xfrm>
            <a:off x="7308304" y="5641784"/>
            <a:ext cx="965107" cy="1634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사각형: 잘린 한쪽 모서리 21">
            <a:extLst>
              <a:ext uri="{FF2B5EF4-FFF2-40B4-BE49-F238E27FC236}">
                <a16:creationId xmlns:a16="http://schemas.microsoft.com/office/drawing/2014/main" id="{87DD8203-1F5F-703F-12B9-2D50621D374F}"/>
              </a:ext>
            </a:extLst>
          </p:cNvPr>
          <p:cNvSpPr/>
          <p:nvPr/>
        </p:nvSpPr>
        <p:spPr>
          <a:xfrm>
            <a:off x="4283968" y="5425760"/>
            <a:ext cx="3024336" cy="378000"/>
          </a:xfrm>
          <a:prstGeom prst="snip1Rect">
            <a:avLst/>
          </a:prstGeom>
          <a:solidFill>
            <a:schemeClr val="bg1"/>
          </a:solidFill>
          <a:ln w="1270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Next to upload your file</a:t>
            </a:r>
          </a:p>
        </p:txBody>
      </p:sp>
      <p:sp>
        <p:nvSpPr>
          <p:cNvPr id="23" name="직사각형 22">
            <a:extLst>
              <a:ext uri="{FF2B5EF4-FFF2-40B4-BE49-F238E27FC236}">
                <a16:creationId xmlns:a16="http://schemas.microsoft.com/office/drawing/2014/main" id="{DB2EE91B-1427-2C8C-C2C1-90393EE89FEA}"/>
              </a:ext>
            </a:extLst>
          </p:cNvPr>
          <p:cNvSpPr/>
          <p:nvPr/>
        </p:nvSpPr>
        <p:spPr>
          <a:xfrm>
            <a:off x="1235237" y="4359891"/>
            <a:ext cx="2544675" cy="1188707"/>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24" name="직사각형 23">
            <a:extLst>
              <a:ext uri="{FF2B5EF4-FFF2-40B4-BE49-F238E27FC236}">
                <a16:creationId xmlns:a16="http://schemas.microsoft.com/office/drawing/2014/main" id="{B4FD05C6-8259-034B-B919-EFD89E715FC7}"/>
              </a:ext>
            </a:extLst>
          </p:cNvPr>
          <p:cNvSpPr/>
          <p:nvPr/>
        </p:nvSpPr>
        <p:spPr>
          <a:xfrm>
            <a:off x="8273411" y="5589240"/>
            <a:ext cx="619069" cy="378000"/>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412315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Part2</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5606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Data Import</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457610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Load File in LOAD DATA</a:t>
            </a:r>
          </a:p>
        </p:txBody>
      </p:sp>
      <p:grpSp>
        <p:nvGrpSpPr>
          <p:cNvPr id="14" name="그룹 13">
            <a:extLst>
              <a:ext uri="{FF2B5EF4-FFF2-40B4-BE49-F238E27FC236}">
                <a16:creationId xmlns:a16="http://schemas.microsoft.com/office/drawing/2014/main" id="{421E1E19-CAB5-4E63-975F-91617F0E6638}"/>
              </a:ext>
            </a:extLst>
          </p:cNvPr>
          <p:cNvGrpSpPr/>
          <p:nvPr/>
        </p:nvGrpSpPr>
        <p:grpSpPr>
          <a:xfrm>
            <a:off x="107504" y="1700808"/>
            <a:ext cx="8906039" cy="3748175"/>
            <a:chOff x="697777" y="1483279"/>
            <a:chExt cx="7906671" cy="3327583"/>
          </a:xfrm>
        </p:grpSpPr>
        <p:grpSp>
          <p:nvGrpSpPr>
            <p:cNvPr id="2" name="그룹 1">
              <a:extLst>
                <a:ext uri="{FF2B5EF4-FFF2-40B4-BE49-F238E27FC236}">
                  <a16:creationId xmlns:a16="http://schemas.microsoft.com/office/drawing/2014/main" id="{E547DB58-5D55-9F12-CA56-CEF1816620DE}"/>
                </a:ext>
              </a:extLst>
            </p:cNvPr>
            <p:cNvGrpSpPr/>
            <p:nvPr/>
          </p:nvGrpSpPr>
          <p:grpSpPr>
            <a:xfrm>
              <a:off x="697777" y="1483279"/>
              <a:ext cx="7906671" cy="3327583"/>
              <a:chOff x="697777" y="1483279"/>
              <a:chExt cx="7906671" cy="3327583"/>
            </a:xfrm>
          </p:grpSpPr>
          <p:pic>
            <p:nvPicPr>
              <p:cNvPr id="6" name="그림 5">
                <a:extLst>
                  <a:ext uri="{FF2B5EF4-FFF2-40B4-BE49-F238E27FC236}">
                    <a16:creationId xmlns:a16="http://schemas.microsoft.com/office/drawing/2014/main" id="{89D81558-FDA0-EF76-F3C5-E234EB58DEB0}"/>
                  </a:ext>
                </a:extLst>
              </p:cNvPr>
              <p:cNvPicPr>
                <a:picLocks noChangeAspect="1"/>
              </p:cNvPicPr>
              <p:nvPr/>
            </p:nvPicPr>
            <p:blipFill rotWithShape="1">
              <a:blip r:embed="rId4">
                <a:extLst>
                  <a:ext uri="{28A0092B-C50C-407E-A947-70E740481C1C}">
                    <a14:useLocalDpi xmlns:a14="http://schemas.microsoft.com/office/drawing/2010/main" val="0"/>
                  </a:ext>
                </a:extLst>
              </a:blip>
              <a:srcRect l="62205" t="45361" r="-1"/>
              <a:stretch/>
            </p:blipFill>
            <p:spPr>
              <a:xfrm>
                <a:off x="697777" y="1483279"/>
                <a:ext cx="4234263" cy="3327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그림 6">
                <a:extLst>
                  <a:ext uri="{FF2B5EF4-FFF2-40B4-BE49-F238E27FC236}">
                    <a16:creationId xmlns:a16="http://schemas.microsoft.com/office/drawing/2014/main" id="{490F63C7-6BC2-5823-646E-19EE08EB8625}"/>
                  </a:ext>
                </a:extLst>
              </p:cNvPr>
              <p:cNvPicPr>
                <a:picLocks noChangeAspect="1"/>
              </p:cNvPicPr>
              <p:nvPr/>
            </p:nvPicPr>
            <p:blipFill rotWithShape="1">
              <a:blip r:embed="rId5">
                <a:extLst>
                  <a:ext uri="{28A0092B-C50C-407E-A947-70E740481C1C}">
                    <a14:useLocalDpi xmlns:a14="http://schemas.microsoft.com/office/drawing/2010/main" val="0"/>
                  </a:ext>
                </a:extLst>
              </a:blip>
              <a:srcRect r="35698"/>
              <a:stretch/>
            </p:blipFill>
            <p:spPr>
              <a:xfrm>
                <a:off x="4370185" y="1483280"/>
                <a:ext cx="4234263" cy="33275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8" name="직사각형 7">
              <a:extLst>
                <a:ext uri="{FF2B5EF4-FFF2-40B4-BE49-F238E27FC236}">
                  <a16:creationId xmlns:a16="http://schemas.microsoft.com/office/drawing/2014/main" id="{3AFF174A-1046-091C-188A-2008A84979C1}"/>
                </a:ext>
              </a:extLst>
            </p:cNvPr>
            <p:cNvSpPr/>
            <p:nvPr/>
          </p:nvSpPr>
          <p:spPr>
            <a:xfrm>
              <a:off x="799529" y="1988840"/>
              <a:ext cx="3454643" cy="2160240"/>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9" name="직사각형 8">
              <a:extLst>
                <a:ext uri="{FF2B5EF4-FFF2-40B4-BE49-F238E27FC236}">
                  <a16:creationId xmlns:a16="http://schemas.microsoft.com/office/drawing/2014/main" id="{5F73E927-F635-26E6-20DA-8A405F911812}"/>
                </a:ext>
              </a:extLst>
            </p:cNvPr>
            <p:cNvSpPr/>
            <p:nvPr/>
          </p:nvSpPr>
          <p:spPr>
            <a:xfrm>
              <a:off x="4575448" y="2780928"/>
              <a:ext cx="3769023" cy="1512168"/>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0" name="직사각형 9">
              <a:extLst>
                <a:ext uri="{FF2B5EF4-FFF2-40B4-BE49-F238E27FC236}">
                  <a16:creationId xmlns:a16="http://schemas.microsoft.com/office/drawing/2014/main" id="{ED100471-342E-582E-2D71-884FD256E988}"/>
                </a:ext>
              </a:extLst>
            </p:cNvPr>
            <p:cNvSpPr/>
            <p:nvPr/>
          </p:nvSpPr>
          <p:spPr>
            <a:xfrm>
              <a:off x="5227215" y="2132856"/>
              <a:ext cx="424905" cy="40232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pSp>
      <p:pic>
        <p:nvPicPr>
          <p:cNvPr id="16" name="그림 15">
            <a:extLst>
              <a:ext uri="{FF2B5EF4-FFF2-40B4-BE49-F238E27FC236}">
                <a16:creationId xmlns:a16="http://schemas.microsoft.com/office/drawing/2014/main" id="{EE23D4F5-85D4-5C4D-45BA-8879D0513D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2117" y="1806920"/>
            <a:ext cx="463349" cy="463349"/>
          </a:xfrm>
          <a:prstGeom prst="rect">
            <a:avLst/>
          </a:prstGeom>
        </p:spPr>
      </p:pic>
      <p:pic>
        <p:nvPicPr>
          <p:cNvPr id="18" name="그림 17">
            <a:extLst>
              <a:ext uri="{FF2B5EF4-FFF2-40B4-BE49-F238E27FC236}">
                <a16:creationId xmlns:a16="http://schemas.microsoft.com/office/drawing/2014/main" id="{4410F64C-3C04-B30B-363A-2F75A6ECAAC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383443" y="2678837"/>
            <a:ext cx="463349" cy="463349"/>
          </a:xfrm>
          <a:prstGeom prst="rect">
            <a:avLst/>
          </a:prstGeom>
        </p:spPr>
      </p:pic>
      <p:pic>
        <p:nvPicPr>
          <p:cNvPr id="25" name="그림 24">
            <a:extLst>
              <a:ext uri="{FF2B5EF4-FFF2-40B4-BE49-F238E27FC236}">
                <a16:creationId xmlns:a16="http://schemas.microsoft.com/office/drawing/2014/main" id="{1D90723F-1A8B-1CA4-97C9-9987070956F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5117677" y="1963107"/>
            <a:ext cx="463349" cy="463349"/>
          </a:xfrm>
          <a:prstGeom prst="rect">
            <a:avLst/>
          </a:prstGeom>
        </p:spPr>
      </p:pic>
    </p:spTree>
    <p:extLst>
      <p:ext uri="{BB962C8B-B14F-4D97-AF65-F5344CB8AC3E}">
        <p14:creationId xmlns:p14="http://schemas.microsoft.com/office/powerpoint/2010/main" val="2964931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1077218"/>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Choose Auto ML</a:t>
            </a:r>
          </a:p>
          <a:p>
            <a:r>
              <a:rPr lang="en-US" altLang="ko-KR" sz="3200">
                <a:solidFill>
                  <a:schemeClr val="bg1"/>
                </a:solidFill>
                <a:latin typeface="DINPro-Medium" panose="02000503030000020004" pitchFamily="50" charset="0"/>
                <a:ea typeface="ic 모던고딕 B" pitchFamily="18" charset="-127"/>
              </a:rPr>
              <a:t>in Oracle machine Learning Dashboard</a:t>
            </a:r>
            <a:endParaRPr lang="ko-KR" altLang="en-US" sz="3200" dirty="0">
              <a:solidFill>
                <a:schemeClr val="bg1"/>
              </a:solidFill>
              <a:latin typeface="DINPro-Medium" panose="02000503030000020004" pitchFamily="50" charset="0"/>
              <a:ea typeface="ic 모던고딕 L" pitchFamily="18" charset="-127"/>
            </a:endParaRPr>
          </a:p>
        </p:txBody>
      </p:sp>
      <p:pic>
        <p:nvPicPr>
          <p:cNvPr id="11" name="그림 10">
            <a:extLst>
              <a:ext uri="{FF2B5EF4-FFF2-40B4-BE49-F238E27FC236}">
                <a16:creationId xmlns:a16="http://schemas.microsoft.com/office/drawing/2014/main" id="{A7C3ACE2-257D-E04B-54A2-915DC57A8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700808"/>
            <a:ext cx="8758745" cy="38796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직사각형 14">
            <a:extLst>
              <a:ext uri="{FF2B5EF4-FFF2-40B4-BE49-F238E27FC236}">
                <a16:creationId xmlns:a16="http://schemas.microsoft.com/office/drawing/2014/main" id="{1603250C-19BE-16BA-931C-722C67F675CB}"/>
              </a:ext>
            </a:extLst>
          </p:cNvPr>
          <p:cNvSpPr/>
          <p:nvPr/>
        </p:nvSpPr>
        <p:spPr>
          <a:xfrm>
            <a:off x="940447" y="4359274"/>
            <a:ext cx="1255290" cy="941934"/>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19" name="직선 화살표 연결선 18">
            <a:extLst>
              <a:ext uri="{FF2B5EF4-FFF2-40B4-BE49-F238E27FC236}">
                <a16:creationId xmlns:a16="http://schemas.microsoft.com/office/drawing/2014/main" id="{FA4294CA-FD6F-CE57-606E-DF7C957A8D04}"/>
              </a:ext>
            </a:extLst>
          </p:cNvPr>
          <p:cNvCxnSpPr>
            <a:cxnSpLocks/>
            <a:endCxn id="15" idx="3"/>
          </p:cNvCxnSpPr>
          <p:nvPr/>
        </p:nvCxnSpPr>
        <p:spPr>
          <a:xfrm flipH="1">
            <a:off x="2195737" y="4005064"/>
            <a:ext cx="2160239" cy="8251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사각형: 잘린 한쪽 모서리 19">
            <a:extLst>
              <a:ext uri="{FF2B5EF4-FFF2-40B4-BE49-F238E27FC236}">
                <a16:creationId xmlns:a16="http://schemas.microsoft.com/office/drawing/2014/main" id="{CC2CBA35-C38C-C168-EA14-13EA503E6C1F}"/>
              </a:ext>
            </a:extLst>
          </p:cNvPr>
          <p:cNvSpPr/>
          <p:nvPr/>
        </p:nvSpPr>
        <p:spPr>
          <a:xfrm>
            <a:off x="4371293" y="3816064"/>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make AutoML</a:t>
            </a:r>
          </a:p>
        </p:txBody>
      </p:sp>
    </p:spTree>
    <p:extLst>
      <p:ext uri="{BB962C8B-B14F-4D97-AF65-F5344CB8AC3E}">
        <p14:creationId xmlns:p14="http://schemas.microsoft.com/office/powerpoint/2010/main" val="8707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Create Auto ML</a:t>
            </a:r>
          </a:p>
        </p:txBody>
      </p:sp>
      <p:pic>
        <p:nvPicPr>
          <p:cNvPr id="2" name="그림 1">
            <a:extLst>
              <a:ext uri="{FF2B5EF4-FFF2-40B4-BE49-F238E27FC236}">
                <a16:creationId xmlns:a16="http://schemas.microsoft.com/office/drawing/2014/main" id="{335FEC11-52F5-85E1-318B-D142DF775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6" y="2083330"/>
            <a:ext cx="9126777" cy="32813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직사각형 5">
            <a:extLst>
              <a:ext uri="{FF2B5EF4-FFF2-40B4-BE49-F238E27FC236}">
                <a16:creationId xmlns:a16="http://schemas.microsoft.com/office/drawing/2014/main" id="{7A164FAD-D1AD-947E-CCE8-A630BD69E551}"/>
              </a:ext>
            </a:extLst>
          </p:cNvPr>
          <p:cNvSpPr/>
          <p:nvPr/>
        </p:nvSpPr>
        <p:spPr>
          <a:xfrm>
            <a:off x="260002" y="3636504"/>
            <a:ext cx="1027660" cy="50405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7" name="직선 화살표 연결선 6">
            <a:extLst>
              <a:ext uri="{FF2B5EF4-FFF2-40B4-BE49-F238E27FC236}">
                <a16:creationId xmlns:a16="http://schemas.microsoft.com/office/drawing/2014/main" id="{C149B540-50B5-0CA1-BB2B-596D11D77875}"/>
              </a:ext>
            </a:extLst>
          </p:cNvPr>
          <p:cNvCxnSpPr>
            <a:cxnSpLocks/>
            <a:stCxn id="8" idx="2"/>
          </p:cNvCxnSpPr>
          <p:nvPr/>
        </p:nvCxnSpPr>
        <p:spPr>
          <a:xfrm flipH="1">
            <a:off x="1308031" y="3429000"/>
            <a:ext cx="3131807" cy="4834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사각형: 잘린 한쪽 모서리 7">
            <a:extLst>
              <a:ext uri="{FF2B5EF4-FFF2-40B4-BE49-F238E27FC236}">
                <a16:creationId xmlns:a16="http://schemas.microsoft.com/office/drawing/2014/main" id="{CDE50A7D-8247-0398-1175-823DBA0D98B3}"/>
              </a:ext>
            </a:extLst>
          </p:cNvPr>
          <p:cNvSpPr/>
          <p:nvPr/>
        </p:nvSpPr>
        <p:spPr>
          <a:xfrm>
            <a:off x="4439838" y="3240000"/>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a:t>
            </a:r>
            <a:r>
              <a:rPr lang="en-US" sz="1600">
                <a:latin typeface="DINPro-Medium" panose="02000503030000020004" pitchFamily="50" charset="0"/>
              </a:rPr>
              <a:t>create AutoML</a:t>
            </a:r>
            <a:endParaRPr lang="en-US" sz="1600">
              <a:solidFill>
                <a:schemeClr val="tx1"/>
              </a:solidFill>
              <a:latin typeface="DINPro-Medium" panose="02000503030000020004" pitchFamily="50" charset="0"/>
            </a:endParaRPr>
          </a:p>
        </p:txBody>
      </p:sp>
      <p:sp>
        <p:nvSpPr>
          <p:cNvPr id="10" name="Rectangle 76">
            <a:extLst>
              <a:ext uri="{FF2B5EF4-FFF2-40B4-BE49-F238E27FC236}">
                <a16:creationId xmlns:a16="http://schemas.microsoft.com/office/drawing/2014/main" id="{BBC84258-3137-B55D-0692-87B3DB8C76D3}"/>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466335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Create Experiment</a:t>
            </a:r>
            <a:endParaRPr lang="ko-KR" altLang="en-US" sz="3200" dirty="0">
              <a:solidFill>
                <a:schemeClr val="bg1"/>
              </a:solidFill>
              <a:latin typeface="DINPro-Medium" panose="02000503030000020004" pitchFamily="50" charset="0"/>
              <a:ea typeface="ic 모던고딕 L" pitchFamily="18" charset="-127"/>
            </a:endParaRPr>
          </a:p>
        </p:txBody>
      </p:sp>
      <p:pic>
        <p:nvPicPr>
          <p:cNvPr id="5" name="그림 4">
            <a:extLst>
              <a:ext uri="{FF2B5EF4-FFF2-40B4-BE49-F238E27FC236}">
                <a16:creationId xmlns:a16="http://schemas.microsoft.com/office/drawing/2014/main" id="{805ACB41-9EC4-26E8-F927-BBC6E1A517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150137"/>
            <a:ext cx="8911976" cy="4127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직사각형 8">
            <a:extLst>
              <a:ext uri="{FF2B5EF4-FFF2-40B4-BE49-F238E27FC236}">
                <a16:creationId xmlns:a16="http://schemas.microsoft.com/office/drawing/2014/main" id="{742FA0A0-2FE7-8189-3CA0-5CC46390072E}"/>
              </a:ext>
            </a:extLst>
          </p:cNvPr>
          <p:cNvSpPr/>
          <p:nvPr/>
        </p:nvSpPr>
        <p:spPr>
          <a:xfrm>
            <a:off x="134518" y="2084628"/>
            <a:ext cx="1197122" cy="50405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0" name="직사각형 9">
            <a:extLst>
              <a:ext uri="{FF2B5EF4-FFF2-40B4-BE49-F238E27FC236}">
                <a16:creationId xmlns:a16="http://schemas.microsoft.com/office/drawing/2014/main" id="{D67A2ECD-0499-08E7-324F-2E3F141E5BC3}"/>
              </a:ext>
            </a:extLst>
          </p:cNvPr>
          <p:cNvSpPr/>
          <p:nvPr/>
        </p:nvSpPr>
        <p:spPr>
          <a:xfrm>
            <a:off x="134518" y="3452781"/>
            <a:ext cx="4373981" cy="576063"/>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1" name="직사각형 10">
            <a:extLst>
              <a:ext uri="{FF2B5EF4-FFF2-40B4-BE49-F238E27FC236}">
                <a16:creationId xmlns:a16="http://schemas.microsoft.com/office/drawing/2014/main" id="{6F255B7A-E607-D9F1-7576-B7EABF46B4EB}"/>
              </a:ext>
            </a:extLst>
          </p:cNvPr>
          <p:cNvSpPr/>
          <p:nvPr/>
        </p:nvSpPr>
        <p:spPr>
          <a:xfrm>
            <a:off x="134518" y="4171248"/>
            <a:ext cx="4373981" cy="576063"/>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4" name="직사각형 13">
            <a:extLst>
              <a:ext uri="{FF2B5EF4-FFF2-40B4-BE49-F238E27FC236}">
                <a16:creationId xmlns:a16="http://schemas.microsoft.com/office/drawing/2014/main" id="{5D620BB8-8527-25D7-100F-1C9C40358F8C}"/>
              </a:ext>
            </a:extLst>
          </p:cNvPr>
          <p:cNvSpPr/>
          <p:nvPr/>
        </p:nvSpPr>
        <p:spPr>
          <a:xfrm>
            <a:off x="4645499" y="3452781"/>
            <a:ext cx="4373981" cy="576063"/>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5" name="Rectangle 76">
            <a:extLst>
              <a:ext uri="{FF2B5EF4-FFF2-40B4-BE49-F238E27FC236}">
                <a16:creationId xmlns:a16="http://schemas.microsoft.com/office/drawing/2014/main" id="{16E962EA-A02E-C0C4-8A3B-DABA1E19E1B9}"/>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직사각형 15">
            <a:extLst>
              <a:ext uri="{FF2B5EF4-FFF2-40B4-BE49-F238E27FC236}">
                <a16:creationId xmlns:a16="http://schemas.microsoft.com/office/drawing/2014/main" id="{57608A84-C76B-523B-9554-BA6F13E24A7B}"/>
              </a:ext>
            </a:extLst>
          </p:cNvPr>
          <p:cNvSpPr/>
          <p:nvPr/>
        </p:nvSpPr>
        <p:spPr>
          <a:xfrm>
            <a:off x="11152" y="5535343"/>
            <a:ext cx="9144000" cy="881332"/>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DEAC12D6-684C-B922-EA62-0FF6F050F0CD}"/>
              </a:ext>
            </a:extLst>
          </p:cNvPr>
          <p:cNvSpPr txBox="1"/>
          <p:nvPr/>
        </p:nvSpPr>
        <p:spPr>
          <a:xfrm>
            <a:off x="957609" y="5684594"/>
            <a:ext cx="3860151" cy="646331"/>
          </a:xfrm>
          <a:prstGeom prst="rect">
            <a:avLst/>
          </a:prstGeom>
          <a:noFill/>
        </p:spPr>
        <p:txBody>
          <a:bodyPr wrap="square" rtlCol="0">
            <a:spAutoFit/>
          </a:bodyPr>
          <a:lstStyle/>
          <a:p>
            <a:r>
              <a:rPr lang="en-US" altLang="ko-KR">
                <a:solidFill>
                  <a:schemeClr val="bg1"/>
                </a:solidFill>
                <a:latin typeface="DINPro-Regular" panose="02000503030000020004" pitchFamily="50" charset="0"/>
                <a:ea typeface="ic 모던고딕 L" pitchFamily="18" charset="-127"/>
              </a:rPr>
              <a:t>Name it</a:t>
            </a:r>
          </a:p>
          <a:p>
            <a:r>
              <a:rPr lang="en-US" altLang="ko-KR">
                <a:solidFill>
                  <a:schemeClr val="bg1"/>
                </a:solidFill>
                <a:latin typeface="DINPro-Regular" panose="02000503030000020004" pitchFamily="50" charset="0"/>
                <a:ea typeface="ic 모던고딕 L" pitchFamily="18" charset="-127"/>
              </a:rPr>
              <a:t>Choose data sourse we imported</a:t>
            </a:r>
            <a:endParaRPr lang="ko-KR" altLang="en-US" dirty="0">
              <a:solidFill>
                <a:schemeClr val="bg1"/>
              </a:solidFill>
              <a:latin typeface="DINPro-Regular" panose="02000503030000020004" pitchFamily="50" charset="0"/>
              <a:ea typeface="ic 모던고딕 L" pitchFamily="18" charset="-127"/>
            </a:endParaRPr>
          </a:p>
        </p:txBody>
      </p:sp>
      <p:sp>
        <p:nvSpPr>
          <p:cNvPr id="20" name="TextBox 19">
            <a:extLst>
              <a:ext uri="{FF2B5EF4-FFF2-40B4-BE49-F238E27FC236}">
                <a16:creationId xmlns:a16="http://schemas.microsoft.com/office/drawing/2014/main" id="{F9A0D1FB-5FB9-9CE1-ABCC-9A91D49EDBA1}"/>
              </a:ext>
            </a:extLst>
          </p:cNvPr>
          <p:cNvSpPr txBox="1"/>
          <p:nvPr/>
        </p:nvSpPr>
        <p:spPr>
          <a:xfrm>
            <a:off x="4960321" y="5684594"/>
            <a:ext cx="3860151" cy="646331"/>
          </a:xfrm>
          <a:prstGeom prst="rect">
            <a:avLst/>
          </a:prstGeom>
          <a:noFill/>
        </p:spPr>
        <p:txBody>
          <a:bodyPr wrap="square" rtlCol="0">
            <a:spAutoFit/>
          </a:bodyPr>
          <a:lstStyle/>
          <a:p>
            <a:r>
              <a:rPr lang="en-US" altLang="ko-KR">
                <a:solidFill>
                  <a:schemeClr val="bg1"/>
                </a:solidFill>
                <a:latin typeface="DINPro-Regular" panose="02000503030000020004" pitchFamily="50" charset="0"/>
                <a:ea typeface="ic 모던고딕 L" pitchFamily="18" charset="-127"/>
              </a:rPr>
              <a:t>Select Target variable</a:t>
            </a:r>
          </a:p>
          <a:p>
            <a:r>
              <a:rPr lang="en-US" altLang="ko-KR">
                <a:solidFill>
                  <a:schemeClr val="bg1"/>
                </a:solidFill>
                <a:latin typeface="DINPro-Regular" panose="02000503030000020004" pitchFamily="50" charset="0"/>
                <a:ea typeface="ic 모던고딕 L" pitchFamily="18" charset="-127"/>
              </a:rPr>
              <a:t>Prediction type as Regression</a:t>
            </a:r>
          </a:p>
        </p:txBody>
      </p:sp>
      <p:pic>
        <p:nvPicPr>
          <p:cNvPr id="23" name="그림 22">
            <a:extLst>
              <a:ext uri="{FF2B5EF4-FFF2-40B4-BE49-F238E27FC236}">
                <a16:creationId xmlns:a16="http://schemas.microsoft.com/office/drawing/2014/main" id="{8DA3D163-AA49-1C70-6861-82D21CA14A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3079" y="5731645"/>
            <a:ext cx="261604" cy="261604"/>
          </a:xfrm>
          <a:prstGeom prst="rect">
            <a:avLst/>
          </a:prstGeom>
        </p:spPr>
      </p:pic>
      <p:pic>
        <p:nvPicPr>
          <p:cNvPr id="24" name="그림 23">
            <a:extLst>
              <a:ext uri="{FF2B5EF4-FFF2-40B4-BE49-F238E27FC236}">
                <a16:creationId xmlns:a16="http://schemas.microsoft.com/office/drawing/2014/main" id="{1E819989-B927-251F-47F3-D2E2924E814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733079" y="6041456"/>
            <a:ext cx="261604" cy="261604"/>
          </a:xfrm>
          <a:prstGeom prst="rect">
            <a:avLst/>
          </a:prstGeom>
        </p:spPr>
      </p:pic>
      <p:pic>
        <p:nvPicPr>
          <p:cNvPr id="25" name="그림 24">
            <a:extLst>
              <a:ext uri="{FF2B5EF4-FFF2-40B4-BE49-F238E27FC236}">
                <a16:creationId xmlns:a16="http://schemas.microsoft.com/office/drawing/2014/main" id="{394F1B9A-2E8B-CE55-D911-D090BF1308E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4758239" y="5731645"/>
            <a:ext cx="261604" cy="261604"/>
          </a:xfrm>
          <a:prstGeom prst="rect">
            <a:avLst/>
          </a:prstGeom>
        </p:spPr>
      </p:pic>
      <p:pic>
        <p:nvPicPr>
          <p:cNvPr id="26" name="그림 25">
            <a:extLst>
              <a:ext uri="{FF2B5EF4-FFF2-40B4-BE49-F238E27FC236}">
                <a16:creationId xmlns:a16="http://schemas.microsoft.com/office/drawing/2014/main" id="{A04A65A2-C804-7F61-BC87-7E4F9352FE4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758239" y="6041456"/>
            <a:ext cx="261604" cy="261604"/>
          </a:xfrm>
          <a:prstGeom prst="rect">
            <a:avLst/>
          </a:prstGeom>
        </p:spPr>
      </p:pic>
      <p:pic>
        <p:nvPicPr>
          <p:cNvPr id="27" name="그림 26">
            <a:extLst>
              <a:ext uri="{FF2B5EF4-FFF2-40B4-BE49-F238E27FC236}">
                <a16:creationId xmlns:a16="http://schemas.microsoft.com/office/drawing/2014/main" id="{27D8717D-368C-3EF7-63AE-701ACF27750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7848" y="1799244"/>
            <a:ext cx="261604" cy="261604"/>
          </a:xfrm>
          <a:prstGeom prst="rect">
            <a:avLst/>
          </a:prstGeom>
        </p:spPr>
      </p:pic>
      <p:pic>
        <p:nvPicPr>
          <p:cNvPr id="28" name="그림 27">
            <a:extLst>
              <a:ext uri="{FF2B5EF4-FFF2-40B4-BE49-F238E27FC236}">
                <a16:creationId xmlns:a16="http://schemas.microsoft.com/office/drawing/2014/main" id="{04A2E7CC-78C8-FDB1-777E-21AE2870B6B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34518" y="3161060"/>
            <a:ext cx="261604" cy="261604"/>
          </a:xfrm>
          <a:prstGeom prst="rect">
            <a:avLst/>
          </a:prstGeom>
        </p:spPr>
      </p:pic>
      <p:pic>
        <p:nvPicPr>
          <p:cNvPr id="29" name="그림 28">
            <a:extLst>
              <a:ext uri="{FF2B5EF4-FFF2-40B4-BE49-F238E27FC236}">
                <a16:creationId xmlns:a16="http://schemas.microsoft.com/office/drawing/2014/main" id="{C21598A0-FB75-BC8D-DAE2-80342C9D758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4647974" y="3161060"/>
            <a:ext cx="261604" cy="261604"/>
          </a:xfrm>
          <a:prstGeom prst="rect">
            <a:avLst/>
          </a:prstGeom>
        </p:spPr>
      </p:pic>
      <p:pic>
        <p:nvPicPr>
          <p:cNvPr id="32" name="그림 31">
            <a:extLst>
              <a:ext uri="{FF2B5EF4-FFF2-40B4-BE49-F238E27FC236}">
                <a16:creationId xmlns:a16="http://schemas.microsoft.com/office/drawing/2014/main" id="{B749FFB0-FA7B-9D36-1216-03EC0F679E51}"/>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p:blipFill>
        <p:spPr>
          <a:xfrm>
            <a:off x="134518" y="4761214"/>
            <a:ext cx="261604" cy="261604"/>
          </a:xfrm>
          <a:prstGeom prst="rect">
            <a:avLst/>
          </a:prstGeom>
        </p:spPr>
      </p:pic>
    </p:spTree>
    <p:extLst>
      <p:ext uri="{BB962C8B-B14F-4D97-AF65-F5344CB8AC3E}">
        <p14:creationId xmlns:p14="http://schemas.microsoft.com/office/powerpoint/2010/main" val="2143481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Change Model metric to R2</a:t>
            </a:r>
          </a:p>
        </p:txBody>
      </p:sp>
      <p:sp>
        <p:nvSpPr>
          <p:cNvPr id="2" name="Rectangle 76">
            <a:extLst>
              <a:ext uri="{FF2B5EF4-FFF2-40B4-BE49-F238E27FC236}">
                <a16:creationId xmlns:a16="http://schemas.microsoft.com/office/drawing/2014/main" id="{3C941190-AC92-E547-CF65-49CB61D7ABE7}"/>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9" name="그룹 18">
            <a:extLst>
              <a:ext uri="{FF2B5EF4-FFF2-40B4-BE49-F238E27FC236}">
                <a16:creationId xmlns:a16="http://schemas.microsoft.com/office/drawing/2014/main" id="{9E4B83BC-64D8-37DF-8888-464191F004ED}"/>
              </a:ext>
            </a:extLst>
          </p:cNvPr>
          <p:cNvGrpSpPr/>
          <p:nvPr/>
        </p:nvGrpSpPr>
        <p:grpSpPr>
          <a:xfrm>
            <a:off x="715026" y="1193837"/>
            <a:ext cx="7713947" cy="4761036"/>
            <a:chOff x="975593" y="1585823"/>
            <a:chExt cx="7713947" cy="4761036"/>
          </a:xfrm>
        </p:grpSpPr>
        <p:pic>
          <p:nvPicPr>
            <p:cNvPr id="7" name="그림 6">
              <a:extLst>
                <a:ext uri="{FF2B5EF4-FFF2-40B4-BE49-F238E27FC236}">
                  <a16:creationId xmlns:a16="http://schemas.microsoft.com/office/drawing/2014/main" id="{59082E7A-7A5E-9956-BDB4-3970C060E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5593" y="1585823"/>
              <a:ext cx="7713947" cy="4761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직사각형 7">
              <a:extLst>
                <a:ext uri="{FF2B5EF4-FFF2-40B4-BE49-F238E27FC236}">
                  <a16:creationId xmlns:a16="http://schemas.microsoft.com/office/drawing/2014/main" id="{32000F60-EA94-4EA7-A46A-73EC2A34F89A}"/>
                </a:ext>
              </a:extLst>
            </p:cNvPr>
            <p:cNvSpPr/>
            <p:nvPr/>
          </p:nvSpPr>
          <p:spPr>
            <a:xfrm>
              <a:off x="1187624" y="4581128"/>
              <a:ext cx="2304256" cy="576064"/>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pSp>
      <p:cxnSp>
        <p:nvCxnSpPr>
          <p:cNvPr id="21" name="직선 화살표 연결선 20">
            <a:extLst>
              <a:ext uri="{FF2B5EF4-FFF2-40B4-BE49-F238E27FC236}">
                <a16:creationId xmlns:a16="http://schemas.microsoft.com/office/drawing/2014/main" id="{21387F10-4C38-98D7-0A92-4FCF5EEB4A6B}"/>
              </a:ext>
            </a:extLst>
          </p:cNvPr>
          <p:cNvCxnSpPr>
            <a:cxnSpLocks/>
            <a:endCxn id="8" idx="3"/>
          </p:cNvCxnSpPr>
          <p:nvPr/>
        </p:nvCxnSpPr>
        <p:spPr>
          <a:xfrm flipH="1">
            <a:off x="3231313" y="3618000"/>
            <a:ext cx="1994567" cy="8591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사각형: 잘린 한쪽 모서리 21">
            <a:extLst>
              <a:ext uri="{FF2B5EF4-FFF2-40B4-BE49-F238E27FC236}">
                <a16:creationId xmlns:a16="http://schemas.microsoft.com/office/drawing/2014/main" id="{A22D4896-DE2F-898E-21F0-AF9AD7B01020}"/>
              </a:ext>
            </a:extLst>
          </p:cNvPr>
          <p:cNvSpPr/>
          <p:nvPr/>
        </p:nvSpPr>
        <p:spPr>
          <a:xfrm>
            <a:off x="3607681" y="3240000"/>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Choose R2 as model matrix</a:t>
            </a:r>
          </a:p>
        </p:txBody>
      </p:sp>
    </p:spTree>
    <p:extLst>
      <p:ext uri="{BB962C8B-B14F-4D97-AF65-F5344CB8AC3E}">
        <p14:creationId xmlns:p14="http://schemas.microsoft.com/office/powerpoint/2010/main" val="415957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Selecting the features for the model</a:t>
            </a:r>
          </a:p>
        </p:txBody>
      </p:sp>
      <p:sp>
        <p:nvSpPr>
          <p:cNvPr id="2" name="Rectangle 76">
            <a:extLst>
              <a:ext uri="{FF2B5EF4-FFF2-40B4-BE49-F238E27FC236}">
                <a16:creationId xmlns:a16="http://schemas.microsoft.com/office/drawing/2014/main" id="{3C941190-AC92-E547-CF65-49CB61D7ABE7}"/>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Google Shape;56;p13">
            <a:extLst>
              <a:ext uri="{FF2B5EF4-FFF2-40B4-BE49-F238E27FC236}">
                <a16:creationId xmlns:a16="http://schemas.microsoft.com/office/drawing/2014/main" id="{488429CD-F8D1-4FF5-66D8-4A10AC46F4A1}"/>
              </a:ext>
            </a:extLst>
          </p:cNvPr>
          <p:cNvPicPr preferRelativeResize="0"/>
          <p:nvPr/>
        </p:nvPicPr>
        <p:blipFill>
          <a:blip r:embed="rId4">
            <a:alphaModFix/>
          </a:blip>
          <a:stretch>
            <a:fillRect/>
          </a:stretch>
        </p:blipFill>
        <p:spPr>
          <a:xfrm>
            <a:off x="300296" y="1124744"/>
            <a:ext cx="8734934" cy="2853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직사각형 5">
            <a:extLst>
              <a:ext uri="{FF2B5EF4-FFF2-40B4-BE49-F238E27FC236}">
                <a16:creationId xmlns:a16="http://schemas.microsoft.com/office/drawing/2014/main" id="{CB33D690-94A0-F70E-5BE9-2E3DB092D993}"/>
              </a:ext>
            </a:extLst>
          </p:cNvPr>
          <p:cNvSpPr/>
          <p:nvPr/>
        </p:nvSpPr>
        <p:spPr>
          <a:xfrm>
            <a:off x="11152" y="4365104"/>
            <a:ext cx="9144000" cy="2051571"/>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0C2E6988-1916-B483-20F0-8F7787BA8413}"/>
              </a:ext>
            </a:extLst>
          </p:cNvPr>
          <p:cNvSpPr txBox="1"/>
          <p:nvPr/>
        </p:nvSpPr>
        <p:spPr>
          <a:xfrm>
            <a:off x="648348" y="4108351"/>
            <a:ext cx="7164012" cy="2308324"/>
          </a:xfrm>
          <a:prstGeom prst="rect">
            <a:avLst/>
          </a:prstGeom>
          <a:noFill/>
        </p:spPr>
        <p:txBody>
          <a:bodyPr wrap="square" rtlCol="0">
            <a:spAutoFit/>
          </a:bodyPr>
          <a:lstStyle/>
          <a:p>
            <a:pPr marL="285750" indent="-285750">
              <a:buFont typeface="Arial" panose="020B0604020202020204" pitchFamily="34" charset="0"/>
              <a:buChar char="•"/>
            </a:pPr>
            <a:endParaRPr lang="en-US" altLang="ko-KR">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solidFill>
                  <a:schemeClr val="bg1"/>
                </a:solidFill>
                <a:latin typeface="DINPro-Regular" panose="02000503030000020004" pitchFamily="50" charset="0"/>
                <a:ea typeface="ic 모던고딕 L" pitchFamily="18" charset="-127"/>
              </a:rPr>
              <a:t>The above panel shows the features available for selection as predictor variables for the models.</a:t>
            </a:r>
          </a:p>
          <a:p>
            <a:pPr marL="285750" indent="-285750">
              <a:buFont typeface="Arial" panose="020B0604020202020204" pitchFamily="34" charset="0"/>
              <a:buChar char="•"/>
            </a:pPr>
            <a:endParaRPr lang="en-US" altLang="ko-KR">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solidFill>
                  <a:schemeClr val="bg1"/>
                </a:solidFill>
                <a:latin typeface="DINPro-Regular" panose="02000503030000020004" pitchFamily="50" charset="0"/>
                <a:ea typeface="ic 모던고딕 L" pitchFamily="18" charset="-127"/>
              </a:rPr>
              <a:t>The summary information for each feature is displayed.</a:t>
            </a:r>
          </a:p>
          <a:p>
            <a:pPr marL="285750" indent="-285750">
              <a:buFont typeface="Arial" panose="020B0604020202020204" pitchFamily="34" charset="0"/>
              <a:buChar char="•"/>
            </a:pPr>
            <a:endParaRPr lang="en-US" altLang="ko-KR">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solidFill>
                  <a:schemeClr val="bg1"/>
                </a:solidFill>
                <a:latin typeface="DINPro-Regular" panose="02000503030000020004" pitchFamily="50" charset="0"/>
                <a:ea typeface="ic 모던고딕 L" pitchFamily="18" charset="-127"/>
              </a:rPr>
              <a:t>The checkboxes present against each feature can be used to add or remove the predictor variables.</a:t>
            </a:r>
            <a:endParaRPr lang="ko-KR" altLang="en-US" dirty="0">
              <a:solidFill>
                <a:schemeClr val="bg1"/>
              </a:solidFill>
              <a:latin typeface="DINPro-Regular" panose="02000503030000020004" pitchFamily="50" charset="0"/>
              <a:ea typeface="ic 모던고딕 L" pitchFamily="18" charset="-127"/>
            </a:endParaRPr>
          </a:p>
        </p:txBody>
      </p:sp>
    </p:spTree>
    <p:extLst>
      <p:ext uri="{BB962C8B-B14F-4D97-AF65-F5344CB8AC3E}">
        <p14:creationId xmlns:p14="http://schemas.microsoft.com/office/powerpoint/2010/main" val="442556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555944" y="87144"/>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Starting the models</a:t>
            </a:r>
          </a:p>
        </p:txBody>
      </p:sp>
      <p:sp>
        <p:nvSpPr>
          <p:cNvPr id="6" name="직사각형 5">
            <a:extLst>
              <a:ext uri="{FF2B5EF4-FFF2-40B4-BE49-F238E27FC236}">
                <a16:creationId xmlns:a16="http://schemas.microsoft.com/office/drawing/2014/main" id="{CB33D690-94A0-F70E-5BE9-2E3DB092D993}"/>
              </a:ext>
            </a:extLst>
          </p:cNvPr>
          <p:cNvSpPr/>
          <p:nvPr/>
        </p:nvSpPr>
        <p:spPr>
          <a:xfrm>
            <a:off x="-22280" y="3792152"/>
            <a:ext cx="9144000" cy="2733192"/>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0C2E6988-1916-B483-20F0-8F7787BA8413}"/>
              </a:ext>
            </a:extLst>
          </p:cNvPr>
          <p:cNvSpPr txBox="1"/>
          <p:nvPr/>
        </p:nvSpPr>
        <p:spPr>
          <a:xfrm>
            <a:off x="179513" y="3573016"/>
            <a:ext cx="8742370" cy="2985433"/>
          </a:xfrm>
          <a:prstGeom prst="rect">
            <a:avLst/>
          </a:prstGeom>
          <a:noFill/>
        </p:spPr>
        <p:txBody>
          <a:bodyPr wrap="square" rtlCol="0">
            <a:spAutoFit/>
          </a:bodyPr>
          <a:lstStyle/>
          <a:p>
            <a:pPr marL="285750" indent="-285750">
              <a:buFont typeface="Arial" panose="020B0604020202020204" pitchFamily="34" charset="0"/>
              <a:buChar char="•"/>
            </a:pPr>
            <a:endParaRPr lang="en-US" altLang="ko-KR">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800">
                <a:solidFill>
                  <a:schemeClr val="bg1"/>
                </a:solidFill>
                <a:latin typeface="DINPro-Regular" panose="02000503030000020004" pitchFamily="50" charset="0"/>
                <a:ea typeface="ic 모던고딕 L" pitchFamily="18" charset="-127"/>
              </a:rPr>
              <a:t>After defining the model, in the top-right hand corner of the experiment, we can choose to start the models either with “Faster results” or “better accuracy’.</a:t>
            </a:r>
          </a:p>
          <a:p>
            <a:pPr marL="285750" indent="-285750">
              <a:buFont typeface="Arial" panose="020B0604020202020204" pitchFamily="34" charset="0"/>
              <a:buChar char="•"/>
            </a:pPr>
            <a:endParaRPr lang="en-US" altLang="ko-KR" sz="9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800">
                <a:solidFill>
                  <a:schemeClr val="bg1"/>
                </a:solidFill>
                <a:latin typeface="DINPro-Regular" panose="02000503030000020004" pitchFamily="50" charset="0"/>
                <a:ea typeface="ic 모던고딕 L" pitchFamily="18" charset="-127"/>
              </a:rPr>
              <a:t>Selecting “Faster Results” option builds the models in lesser time when compared with “Better Accuracy” option.</a:t>
            </a:r>
          </a:p>
          <a:p>
            <a:pPr marL="285750" indent="-285750">
              <a:buFont typeface="Arial" panose="020B0604020202020204" pitchFamily="34" charset="0"/>
              <a:buChar char="•"/>
            </a:pPr>
            <a:endParaRPr lang="en-US" altLang="ko-KR" sz="9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800">
                <a:solidFill>
                  <a:schemeClr val="bg1"/>
                </a:solidFill>
                <a:latin typeface="DINPro-Regular" panose="02000503030000020004" pitchFamily="50" charset="0"/>
                <a:ea typeface="ic 모던고딕 L" pitchFamily="18" charset="-127"/>
              </a:rPr>
              <a:t>As the model runs, a checklist appears in the upper right hand section with updates on its progress.</a:t>
            </a:r>
          </a:p>
          <a:p>
            <a:pPr marL="285750" indent="-285750">
              <a:buFont typeface="Arial" panose="020B0604020202020204" pitchFamily="34" charset="0"/>
              <a:buChar char="•"/>
            </a:pPr>
            <a:endParaRPr lang="en-US" altLang="ko-KR" sz="8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800">
                <a:solidFill>
                  <a:schemeClr val="bg1"/>
                </a:solidFill>
                <a:latin typeface="DINPro-Regular" panose="02000503030000020004" pitchFamily="50" charset="0"/>
                <a:ea typeface="ic 모던고딕 L" pitchFamily="18" charset="-127"/>
              </a:rPr>
              <a:t>A leaderboard is displayed which ranks the models based on the model metric selected for the experiment.</a:t>
            </a:r>
            <a:endParaRPr lang="ko-KR" altLang="en-US" sz="1800" dirty="0">
              <a:solidFill>
                <a:schemeClr val="bg1"/>
              </a:solidFill>
              <a:latin typeface="DINPro-Regular" panose="02000503030000020004" pitchFamily="50" charset="0"/>
              <a:ea typeface="ic 모던고딕 L" pitchFamily="18" charset="-127"/>
            </a:endParaRPr>
          </a:p>
        </p:txBody>
      </p:sp>
      <p:pic>
        <p:nvPicPr>
          <p:cNvPr id="7" name="Google Shape;63;p14">
            <a:extLst>
              <a:ext uri="{FF2B5EF4-FFF2-40B4-BE49-F238E27FC236}">
                <a16:creationId xmlns:a16="http://schemas.microsoft.com/office/drawing/2014/main" id="{D6934066-BE88-1C1E-4455-2764AEDE0427}"/>
              </a:ext>
            </a:extLst>
          </p:cNvPr>
          <p:cNvPicPr preferRelativeResize="0"/>
          <p:nvPr/>
        </p:nvPicPr>
        <p:blipFill>
          <a:blip r:embed="rId4">
            <a:alphaModFix/>
          </a:blip>
          <a:stretch>
            <a:fillRect/>
          </a:stretch>
        </p:blipFill>
        <p:spPr>
          <a:xfrm>
            <a:off x="264261" y="980728"/>
            <a:ext cx="4309015" cy="26339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76">
            <a:extLst>
              <a:ext uri="{FF2B5EF4-FFF2-40B4-BE49-F238E27FC236}">
                <a16:creationId xmlns:a16="http://schemas.microsoft.com/office/drawing/2014/main" id="{3C941190-AC92-E547-CF65-49CB61D7ABE7}"/>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10" name="Picture 9" descr="Table&#10;&#10;Description automatically generated with medium confidence">
            <a:extLst>
              <a:ext uri="{FF2B5EF4-FFF2-40B4-BE49-F238E27FC236}">
                <a16:creationId xmlns:a16="http://schemas.microsoft.com/office/drawing/2014/main" id="{9CEB2F5E-258A-4F30-26C0-09E35C4F1D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3857" y="929472"/>
            <a:ext cx="4301553" cy="2733193"/>
          </a:xfrm>
          <a:prstGeom prst="rect">
            <a:avLst/>
          </a:prstGeom>
        </p:spPr>
      </p:pic>
    </p:spTree>
    <p:extLst>
      <p:ext uri="{BB962C8B-B14F-4D97-AF65-F5344CB8AC3E}">
        <p14:creationId xmlns:p14="http://schemas.microsoft.com/office/powerpoint/2010/main" val="3792517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2" name="Rectangle 76">
            <a:extLst>
              <a:ext uri="{FF2B5EF4-FFF2-40B4-BE49-F238E27FC236}">
                <a16:creationId xmlns:a16="http://schemas.microsoft.com/office/drawing/2014/main" id="{3C941190-AC92-E547-CF65-49CB61D7ABE7}"/>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6" name="직사각형 5">
            <a:extLst>
              <a:ext uri="{FF2B5EF4-FFF2-40B4-BE49-F238E27FC236}">
                <a16:creationId xmlns:a16="http://schemas.microsoft.com/office/drawing/2014/main" id="{CB33D690-94A0-F70E-5BE9-2E3DB092D993}"/>
              </a:ext>
            </a:extLst>
          </p:cNvPr>
          <p:cNvSpPr/>
          <p:nvPr/>
        </p:nvSpPr>
        <p:spPr>
          <a:xfrm>
            <a:off x="11152" y="4846156"/>
            <a:ext cx="9144000" cy="1570519"/>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7" name="Google Shape;71;p15">
            <a:extLst>
              <a:ext uri="{FF2B5EF4-FFF2-40B4-BE49-F238E27FC236}">
                <a16:creationId xmlns:a16="http://schemas.microsoft.com/office/drawing/2014/main" id="{13E77C24-8B8E-1A39-BE93-20529D48D7F4}"/>
              </a:ext>
            </a:extLst>
          </p:cNvPr>
          <p:cNvPicPr preferRelativeResize="0"/>
          <p:nvPr/>
        </p:nvPicPr>
        <p:blipFill>
          <a:blip r:embed="rId4">
            <a:alphaModFix/>
          </a:blip>
          <a:stretch>
            <a:fillRect/>
          </a:stretch>
        </p:blipFill>
        <p:spPr>
          <a:xfrm>
            <a:off x="2103107" y="1711680"/>
            <a:ext cx="4823172" cy="29669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F144CB50-1D7F-4009-C6C6-F5E3798E49C5}"/>
              </a:ext>
            </a:extLst>
          </p:cNvPr>
          <p:cNvSpPr txBox="1"/>
          <p:nvPr/>
        </p:nvSpPr>
        <p:spPr>
          <a:xfrm>
            <a:off x="251520" y="4904000"/>
            <a:ext cx="8640960" cy="1477328"/>
          </a:xfrm>
          <a:prstGeom prst="rect">
            <a:avLst/>
          </a:prstGeom>
          <a:noFill/>
        </p:spPr>
        <p:txBody>
          <a:bodyPr wrap="square">
            <a:spAutoFit/>
          </a:bodyPr>
          <a:lstStyle/>
          <a:p>
            <a:pPr marL="285750" indent="-285750">
              <a:buFont typeface="Arial" panose="020B0604020202020204" pitchFamily="34" charset="0"/>
              <a:buChar char="•"/>
            </a:pPr>
            <a:r>
              <a:rPr lang="en-US" altLang="ko-KR">
                <a:solidFill>
                  <a:schemeClr val="bg1"/>
                </a:solidFill>
                <a:latin typeface="DINPro-Regular" panose="02000503030000020004" pitchFamily="50" charset="0"/>
                <a:ea typeface="ic 모던고딕 L" pitchFamily="18" charset="-127"/>
              </a:rPr>
              <a:t>The prediction impact of the most important features can be found </a:t>
            </a:r>
          </a:p>
          <a:p>
            <a:r>
              <a:rPr lang="en-US" altLang="ko-KR">
                <a:solidFill>
                  <a:schemeClr val="bg1"/>
                </a:solidFill>
                <a:latin typeface="DINPro-Regular" panose="02000503030000020004" pitchFamily="50" charset="0"/>
                <a:ea typeface="ic 모던고딕 L" pitchFamily="18" charset="-127"/>
              </a:rPr>
              <a:t>     by selecting a model.</a:t>
            </a:r>
          </a:p>
          <a:p>
            <a:pPr marL="285750" indent="-285750">
              <a:buFont typeface="Arial" panose="020B0604020202020204" pitchFamily="34" charset="0"/>
              <a:buChar char="•"/>
            </a:pPr>
            <a:endParaRPr lang="en-US" altLang="ko-KR">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solidFill>
                  <a:schemeClr val="bg1"/>
                </a:solidFill>
                <a:latin typeface="DINPro-Regular" panose="02000503030000020004" pitchFamily="50" charset="0"/>
                <a:ea typeface="ic 모던고딕 L" pitchFamily="18" charset="-127"/>
              </a:rPr>
              <a:t>In the above image, model running with Neural Network algorithm and </a:t>
            </a:r>
          </a:p>
          <a:p>
            <a:r>
              <a:rPr lang="en-US" altLang="ko-KR">
                <a:solidFill>
                  <a:schemeClr val="bg1"/>
                </a:solidFill>
                <a:latin typeface="DINPro-Regular" panose="02000503030000020004" pitchFamily="50" charset="0"/>
                <a:ea typeface="ic 모던고딕 L" pitchFamily="18" charset="-127"/>
              </a:rPr>
              <a:t>     name NN_B8BC452AB8 is selected.</a:t>
            </a:r>
            <a:endParaRPr lang="ko-KR" altLang="en-US" dirty="0">
              <a:solidFill>
                <a:schemeClr val="bg1"/>
              </a:solidFill>
              <a:latin typeface="DINPro-Regular" panose="02000503030000020004" pitchFamily="50" charset="0"/>
              <a:ea typeface="ic 모던고딕 L" pitchFamily="18" charset="-127"/>
            </a:endParaRPr>
          </a:p>
        </p:txBody>
      </p:sp>
      <p:sp>
        <p:nvSpPr>
          <p:cNvPr id="10" name="TextBox 9">
            <a:extLst>
              <a:ext uri="{FF2B5EF4-FFF2-40B4-BE49-F238E27FC236}">
                <a16:creationId xmlns:a16="http://schemas.microsoft.com/office/drawing/2014/main" id="{169A4B23-D939-EA33-48C3-DF8A493CCD19}"/>
              </a:ext>
            </a:extLst>
          </p:cNvPr>
          <p:cNvSpPr txBox="1"/>
          <p:nvPr/>
        </p:nvSpPr>
        <p:spPr>
          <a:xfrm>
            <a:off x="1559632" y="53595"/>
            <a:ext cx="7260840" cy="1077218"/>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Knowing the prediction impact</a:t>
            </a:r>
          </a:p>
          <a:p>
            <a:r>
              <a:rPr lang="en-US" altLang="ko-KR" sz="3200">
                <a:solidFill>
                  <a:schemeClr val="bg1"/>
                </a:solidFill>
                <a:latin typeface="DINPro-Medium" panose="02000503030000020004" pitchFamily="50" charset="0"/>
                <a:ea typeface="ic 모던고딕 B" pitchFamily="18" charset="-127"/>
              </a:rPr>
              <a:t>Of the features after the model</a:t>
            </a:r>
          </a:p>
        </p:txBody>
      </p:sp>
    </p:spTree>
    <p:extLst>
      <p:ext uri="{BB962C8B-B14F-4D97-AF65-F5344CB8AC3E}">
        <p14:creationId xmlns:p14="http://schemas.microsoft.com/office/powerpoint/2010/main" val="2030229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90E53248-9EB0-373E-3EC4-2E3D29086A7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72616" y="-14745"/>
            <a:ext cx="12457384" cy="7785865"/>
          </a:xfrm>
          <a:prstGeom prst="rect">
            <a:avLst/>
          </a:prstGeom>
        </p:spPr>
      </p:pic>
      <p:sp>
        <p:nvSpPr>
          <p:cNvPr id="22" name="직사각형 21">
            <a:extLst>
              <a:ext uri="{FF2B5EF4-FFF2-40B4-BE49-F238E27FC236}">
                <a16:creationId xmlns:a16="http://schemas.microsoft.com/office/drawing/2014/main" id="{82FF1996-7EFE-65B3-63B6-944CD6F26F60}"/>
              </a:ext>
            </a:extLst>
          </p:cNvPr>
          <p:cNvSpPr/>
          <p:nvPr/>
        </p:nvSpPr>
        <p:spPr>
          <a:xfrm>
            <a:off x="0" y="5232702"/>
            <a:ext cx="9144000" cy="1323081"/>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3" name="TextBox 2">
            <a:extLst>
              <a:ext uri="{FF2B5EF4-FFF2-40B4-BE49-F238E27FC236}">
                <a16:creationId xmlns:a16="http://schemas.microsoft.com/office/drawing/2014/main" id="{A9DC7BB3-E8D7-AD8A-2507-04DD3B28E15B}"/>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20" name="TextBox 19">
            <a:extLst>
              <a:ext uri="{FF2B5EF4-FFF2-40B4-BE49-F238E27FC236}">
                <a16:creationId xmlns:a16="http://schemas.microsoft.com/office/drawing/2014/main" id="{2FB9E094-6608-03F6-1FB7-70B7E4A6C4B2}"/>
              </a:ext>
            </a:extLst>
          </p:cNvPr>
          <p:cNvSpPr txBox="1"/>
          <p:nvPr/>
        </p:nvSpPr>
        <p:spPr>
          <a:xfrm>
            <a:off x="648348" y="541507"/>
            <a:ext cx="6161649" cy="584775"/>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What is Auto ML?</a:t>
            </a:r>
            <a:endParaRPr lang="ko-KR" altLang="en-US" sz="3200" dirty="0">
              <a:latin typeface="DINPro-Medium" panose="02000503030000020004" pitchFamily="50" charset="0"/>
              <a:ea typeface="ic 모던고딕 L" pitchFamily="18" charset="-127"/>
            </a:endParaRPr>
          </a:p>
        </p:txBody>
      </p:sp>
      <p:sp>
        <p:nvSpPr>
          <p:cNvPr id="5" name="Rectangle 63">
            <a:extLst>
              <a:ext uri="{FF2B5EF4-FFF2-40B4-BE49-F238E27FC236}">
                <a16:creationId xmlns:a16="http://schemas.microsoft.com/office/drawing/2014/main" id="{769C7421-A95C-1009-9679-5386008FCA4D}"/>
              </a:ext>
            </a:extLst>
          </p:cNvPr>
          <p:cNvSpPr>
            <a:spLocks noChangeArrowheads="1"/>
          </p:cNvSpPr>
          <p:nvPr/>
        </p:nvSpPr>
        <p:spPr bwMode="auto">
          <a:xfrm>
            <a:off x="0" y="37782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Rectangle 76">
            <a:extLst>
              <a:ext uri="{FF2B5EF4-FFF2-40B4-BE49-F238E27FC236}">
                <a16:creationId xmlns:a16="http://schemas.microsoft.com/office/drawing/2014/main" id="{5CD33573-534F-4FE7-6F70-0A15094AC256}"/>
              </a:ext>
            </a:extLst>
          </p:cNvPr>
          <p:cNvSpPr>
            <a:spLocks noChangeArrowheads="1"/>
          </p:cNvSpPr>
          <p:nvPr/>
        </p:nvSpPr>
        <p:spPr bwMode="auto">
          <a:xfrm>
            <a:off x="6946900" y="6533852"/>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9" name="TextBox 18">
            <a:extLst>
              <a:ext uri="{FF2B5EF4-FFF2-40B4-BE49-F238E27FC236}">
                <a16:creationId xmlns:a16="http://schemas.microsoft.com/office/drawing/2014/main" id="{39EF0FAE-7921-37E8-DC1B-5BB0488BD358}"/>
              </a:ext>
            </a:extLst>
          </p:cNvPr>
          <p:cNvSpPr txBox="1"/>
          <p:nvPr/>
        </p:nvSpPr>
        <p:spPr>
          <a:xfrm>
            <a:off x="989994" y="5217134"/>
            <a:ext cx="7164012" cy="1354217"/>
          </a:xfrm>
          <a:prstGeom prst="rect">
            <a:avLst/>
          </a:prstGeom>
          <a:noFill/>
        </p:spPr>
        <p:txBody>
          <a:bodyPr wrap="square" rtlCol="0">
            <a:spAutoFit/>
          </a:bodyPr>
          <a:lstStyle/>
          <a:p>
            <a:pPr marL="285750" indent="-285750">
              <a:buFont typeface="Arial" panose="020B0604020202020204" pitchFamily="34" charset="0"/>
              <a:buChar char="•"/>
            </a:pPr>
            <a:r>
              <a:rPr lang="en-US" altLang="ko-KR">
                <a:latin typeface="DINPro-Medium" panose="02000503030000020004" pitchFamily="50" charset="0"/>
                <a:ea typeface="ic 모던고딕 L" pitchFamily="18" charset="-127"/>
              </a:rPr>
              <a:t>Auto ML: the process of applying machine learning (ML) models to real-world problems</a:t>
            </a:r>
          </a:p>
          <a:p>
            <a:endParaRPr lang="en-US" altLang="ko-KR" sz="900">
              <a:latin typeface="DINPro-Medium" panose="02000503030000020004" pitchFamily="50" charset="0"/>
              <a:ea typeface="ic 모던고딕 L" pitchFamily="18" charset="-127"/>
            </a:endParaRPr>
          </a:p>
          <a:p>
            <a:pPr marL="285750" indent="-285750">
              <a:buFont typeface="Arial" panose="020B0604020202020204" pitchFamily="34" charset="0"/>
              <a:buChar char="•"/>
            </a:pPr>
            <a:r>
              <a:rPr lang="en-US" altLang="ko-KR">
                <a:latin typeface="DINPro-Medium" panose="02000503030000020004" pitchFamily="50" charset="0"/>
                <a:ea typeface="ic 모던고딕 L" pitchFamily="18" charset="-127"/>
              </a:rPr>
              <a:t>Auto ML automates the selection, composition and parameterization of machine learning models.</a:t>
            </a:r>
            <a:endParaRPr lang="ko-KR" altLang="en-US" dirty="0">
              <a:latin typeface="DINPro-Medium" panose="02000503030000020004" pitchFamily="50" charset="0"/>
              <a:ea typeface="ic 모던고딕 L" pitchFamily="18" charset="-127"/>
            </a:endParaRPr>
          </a:p>
        </p:txBody>
      </p:sp>
      <p:pic>
        <p:nvPicPr>
          <p:cNvPr id="31" name="그림 30">
            <a:extLst>
              <a:ext uri="{FF2B5EF4-FFF2-40B4-BE49-F238E27FC236}">
                <a16:creationId xmlns:a16="http://schemas.microsoft.com/office/drawing/2014/main" id="{00F6DBF4-C800-D61F-A313-82E048C329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354507"/>
            <a:ext cx="7542446" cy="3771223"/>
          </a:xfrm>
          <a:prstGeom prst="roundRect">
            <a:avLst/>
          </a:prstGeom>
        </p:spPr>
      </p:pic>
    </p:spTree>
    <p:extLst>
      <p:ext uri="{BB962C8B-B14F-4D97-AF65-F5344CB8AC3E}">
        <p14:creationId xmlns:p14="http://schemas.microsoft.com/office/powerpoint/2010/main" val="4156821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Working with Auto Model Notebooks</a:t>
            </a:r>
          </a:p>
        </p:txBody>
      </p:sp>
      <p:sp>
        <p:nvSpPr>
          <p:cNvPr id="6" name="직사각형 5">
            <a:extLst>
              <a:ext uri="{FF2B5EF4-FFF2-40B4-BE49-F238E27FC236}">
                <a16:creationId xmlns:a16="http://schemas.microsoft.com/office/drawing/2014/main" id="{CB33D690-94A0-F70E-5BE9-2E3DB092D993}"/>
              </a:ext>
            </a:extLst>
          </p:cNvPr>
          <p:cNvSpPr/>
          <p:nvPr/>
        </p:nvSpPr>
        <p:spPr>
          <a:xfrm>
            <a:off x="11152" y="4932660"/>
            <a:ext cx="9132848" cy="1821588"/>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7" name="Google Shape;78;p16">
            <a:extLst>
              <a:ext uri="{FF2B5EF4-FFF2-40B4-BE49-F238E27FC236}">
                <a16:creationId xmlns:a16="http://schemas.microsoft.com/office/drawing/2014/main" id="{9E596BB5-A393-589D-887F-0E4BB4096901}"/>
              </a:ext>
            </a:extLst>
          </p:cNvPr>
          <p:cNvPicPr preferRelativeResize="0"/>
          <p:nvPr/>
        </p:nvPicPr>
        <p:blipFill>
          <a:blip r:embed="rId4">
            <a:alphaModFix/>
          </a:blip>
          <a:stretch>
            <a:fillRect/>
          </a:stretch>
        </p:blipFill>
        <p:spPr>
          <a:xfrm>
            <a:off x="619606" y="1134803"/>
            <a:ext cx="7904788" cy="3446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9D9FB7BD-A484-1805-D60B-2DFD47039D5D}"/>
              </a:ext>
            </a:extLst>
          </p:cNvPr>
          <p:cNvSpPr txBox="1"/>
          <p:nvPr/>
        </p:nvSpPr>
        <p:spPr>
          <a:xfrm>
            <a:off x="430425" y="4692145"/>
            <a:ext cx="8408775" cy="2062103"/>
          </a:xfrm>
          <a:prstGeom prst="rect">
            <a:avLst/>
          </a:prstGeom>
          <a:noFill/>
        </p:spPr>
        <p:txBody>
          <a:bodyPr wrap="square" rtlCol="0">
            <a:spAutoFit/>
          </a:bodyPr>
          <a:lstStyle/>
          <a:p>
            <a:pPr marL="285750" indent="-285750">
              <a:buFont typeface="Arial" panose="020B0604020202020204" pitchFamily="34" charset="0"/>
              <a:buChar char="•"/>
            </a:pPr>
            <a:endParaRPr lang="en-US" altLang="ko-KR" sz="16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600">
                <a:solidFill>
                  <a:schemeClr val="bg1"/>
                </a:solidFill>
                <a:latin typeface="DINPro-Regular" panose="02000503030000020004" pitchFamily="50" charset="0"/>
                <a:ea typeface="ic 모던고딕 L" pitchFamily="18" charset="-127"/>
              </a:rPr>
              <a:t>Oracle notebooks can be created for a model by clicking on “Create Notebook” option in the Leaderboard section.</a:t>
            </a:r>
          </a:p>
          <a:p>
            <a:pPr marL="285750" indent="-285750">
              <a:buFont typeface="Arial" panose="020B0604020202020204" pitchFamily="34" charset="0"/>
              <a:buChar char="•"/>
            </a:pPr>
            <a:endParaRPr lang="en-US" altLang="ko-KR" sz="16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600">
                <a:solidFill>
                  <a:schemeClr val="bg1"/>
                </a:solidFill>
                <a:latin typeface="DINPro-Regular" panose="02000503030000020004" pitchFamily="50" charset="0"/>
                <a:ea typeface="ic 모던고딕 L" pitchFamily="18" charset="-127"/>
              </a:rPr>
              <a:t>They are similar to Jupyter notebooks and provides interface to run SQL queries, create visualizations, and experiment with machine learning,</a:t>
            </a:r>
          </a:p>
          <a:p>
            <a:pPr marL="285750" indent="-285750">
              <a:buFont typeface="Arial" panose="020B0604020202020204" pitchFamily="34" charset="0"/>
              <a:buChar char="•"/>
            </a:pPr>
            <a:endParaRPr lang="en-US" altLang="ko-KR" sz="1600">
              <a:solidFill>
                <a:schemeClr val="bg1"/>
              </a:solidFill>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sz="1600">
                <a:solidFill>
                  <a:schemeClr val="bg1"/>
                </a:solidFill>
                <a:latin typeface="DINPro-Regular" panose="02000503030000020004" pitchFamily="50" charset="0"/>
                <a:ea typeface="ic 모던고딕 L" pitchFamily="18" charset="-127"/>
              </a:rPr>
              <a:t>The cells can be run to clean the data, create and fit the model and rate its accuracy.</a:t>
            </a:r>
            <a:endParaRPr lang="ko-KR" altLang="en-US" sz="1600" dirty="0">
              <a:solidFill>
                <a:schemeClr val="bg1"/>
              </a:solidFill>
              <a:latin typeface="DINPro-Regular" panose="02000503030000020004" pitchFamily="50" charset="0"/>
              <a:ea typeface="ic 모던고딕 L" pitchFamily="18" charset="-127"/>
            </a:endParaRPr>
          </a:p>
        </p:txBody>
      </p:sp>
    </p:spTree>
    <p:extLst>
      <p:ext uri="{BB962C8B-B14F-4D97-AF65-F5344CB8AC3E}">
        <p14:creationId xmlns:p14="http://schemas.microsoft.com/office/powerpoint/2010/main" val="727806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592937"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Run AutoML</a:t>
            </a:r>
            <a:endParaRPr lang="ko-KR" altLang="en-US" sz="2000" dirty="0">
              <a:solidFill>
                <a:schemeClr val="bg1"/>
              </a:solidFill>
              <a:latin typeface="DINPro-Medium" panose="02000503030000020004" pitchFamily="50" charset="0"/>
              <a:ea typeface="ic 모던고딕 B" pitchFamily="18" charset="-127"/>
            </a:endParaRPr>
          </a:p>
        </p:txBody>
      </p:sp>
      <p:sp>
        <p:nvSpPr>
          <p:cNvPr id="17" name="TextBox 16">
            <a:extLst>
              <a:ext uri="{FF2B5EF4-FFF2-40B4-BE49-F238E27FC236}">
                <a16:creationId xmlns:a16="http://schemas.microsoft.com/office/drawing/2014/main" id="{885EECAF-34F5-BFE7-CD74-4951564B3421}"/>
              </a:ext>
            </a:extLst>
          </p:cNvPr>
          <p:cNvSpPr txBox="1"/>
          <p:nvPr/>
        </p:nvSpPr>
        <p:spPr>
          <a:xfrm>
            <a:off x="107504" y="404443"/>
            <a:ext cx="8814379" cy="584775"/>
          </a:xfrm>
          <a:prstGeom prst="rect">
            <a:avLst/>
          </a:prstGeom>
          <a:noFill/>
        </p:spPr>
        <p:txBody>
          <a:bodyPr wrap="square" rtlCol="0">
            <a:spAutoFit/>
          </a:bodyPr>
          <a:lstStyle/>
          <a:p>
            <a:r>
              <a:rPr lang="en-US" altLang="ko-KR" sz="3200">
                <a:solidFill>
                  <a:schemeClr val="bg1"/>
                </a:solidFill>
                <a:latin typeface="DINPro-Medium" panose="02000503030000020004" pitchFamily="50" charset="0"/>
                <a:ea typeface="ic 모던고딕 B" pitchFamily="18" charset="-127"/>
              </a:rPr>
              <a:t>Working with Auto Model Notebooks</a:t>
            </a:r>
          </a:p>
        </p:txBody>
      </p:sp>
      <p:sp>
        <p:nvSpPr>
          <p:cNvPr id="6" name="직사각형 5">
            <a:extLst>
              <a:ext uri="{FF2B5EF4-FFF2-40B4-BE49-F238E27FC236}">
                <a16:creationId xmlns:a16="http://schemas.microsoft.com/office/drawing/2014/main" id="{CB33D690-94A0-F70E-5BE9-2E3DB092D993}"/>
              </a:ext>
            </a:extLst>
          </p:cNvPr>
          <p:cNvSpPr/>
          <p:nvPr/>
        </p:nvSpPr>
        <p:spPr>
          <a:xfrm>
            <a:off x="11152" y="5102529"/>
            <a:ext cx="9132848" cy="1314145"/>
          </a:xfrm>
          <a:prstGeom prst="rect">
            <a:avLst/>
          </a:prstGeom>
          <a:solidFill>
            <a:schemeClr val="tx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2" name="Google Shape;85;p17">
            <a:extLst>
              <a:ext uri="{FF2B5EF4-FFF2-40B4-BE49-F238E27FC236}">
                <a16:creationId xmlns:a16="http://schemas.microsoft.com/office/drawing/2014/main" id="{CCD6A28F-07DB-EB6A-2A2A-E2C4ACBE84BE}"/>
              </a:ext>
            </a:extLst>
          </p:cNvPr>
          <p:cNvPicPr preferRelativeResize="0"/>
          <p:nvPr/>
        </p:nvPicPr>
        <p:blipFill rotWithShape="1">
          <a:blip r:embed="rId4">
            <a:alphaModFix/>
          </a:blip>
          <a:srcRect b="5188"/>
          <a:stretch/>
        </p:blipFill>
        <p:spPr>
          <a:xfrm>
            <a:off x="343236" y="1639915"/>
            <a:ext cx="8700162" cy="23972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A5B24298-013D-919E-E5E8-5C005893C616}"/>
              </a:ext>
            </a:extLst>
          </p:cNvPr>
          <p:cNvSpPr txBox="1"/>
          <p:nvPr/>
        </p:nvSpPr>
        <p:spPr>
          <a:xfrm>
            <a:off x="676696" y="5102530"/>
            <a:ext cx="7164012" cy="1200329"/>
          </a:xfrm>
          <a:prstGeom prst="rect">
            <a:avLst/>
          </a:prstGeom>
          <a:noFill/>
        </p:spPr>
        <p:txBody>
          <a:bodyPr wrap="square" rtlCol="0">
            <a:spAutoFit/>
          </a:bodyPr>
          <a:lstStyle/>
          <a:p>
            <a:pPr marL="285750" indent="-285750">
              <a:buFont typeface="Arial" panose="020B0604020202020204" pitchFamily="34" charset="0"/>
              <a:buChar char="•"/>
            </a:pPr>
            <a:r>
              <a:rPr lang="en-US" altLang="ko-KR" sz="2400">
                <a:solidFill>
                  <a:schemeClr val="bg1"/>
                </a:solidFill>
                <a:latin typeface="DINPro-Regular" panose="02000503030000020004" pitchFamily="50" charset="0"/>
                <a:ea typeface="ic 모던고딕 L" pitchFamily="18" charset="-127"/>
              </a:rPr>
              <a:t>The notebooks can be run directly in this page or it can be downloaded and exported by using “Export” option. </a:t>
            </a:r>
          </a:p>
        </p:txBody>
      </p:sp>
      <p:sp>
        <p:nvSpPr>
          <p:cNvPr id="9" name="Rectangle 76">
            <a:extLst>
              <a:ext uri="{FF2B5EF4-FFF2-40B4-BE49-F238E27FC236}">
                <a16:creationId xmlns:a16="http://schemas.microsoft.com/office/drawing/2014/main" id="{F394CCB2-9623-C690-E3A1-8F5DA65903D3}"/>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Tree>
    <p:extLst>
      <p:ext uri="{BB962C8B-B14F-4D97-AF65-F5344CB8AC3E}">
        <p14:creationId xmlns:p14="http://schemas.microsoft.com/office/powerpoint/2010/main" val="474504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5489750D-B212-2CBF-363C-19E77CA494BD}"/>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476672" y="-13072"/>
            <a:ext cx="12156512" cy="6871072"/>
          </a:xfrm>
          <a:prstGeom prst="rect">
            <a:avLst/>
          </a:prstGeom>
        </p:spPr>
      </p:pic>
      <p:sp>
        <p:nvSpPr>
          <p:cNvPr id="11" name="직사각형 10">
            <a:extLst>
              <a:ext uri="{FF2B5EF4-FFF2-40B4-BE49-F238E27FC236}">
                <a16:creationId xmlns:a16="http://schemas.microsoft.com/office/drawing/2014/main" id="{59DF18B3-3710-05E1-E09D-5C62209F5B54}"/>
              </a:ext>
            </a:extLst>
          </p:cNvPr>
          <p:cNvSpPr/>
          <p:nvPr/>
        </p:nvSpPr>
        <p:spPr>
          <a:xfrm>
            <a:off x="-13012" y="2182552"/>
            <a:ext cx="9144000" cy="3550704"/>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3" name="TextBox 2">
            <a:extLst>
              <a:ext uri="{FF2B5EF4-FFF2-40B4-BE49-F238E27FC236}">
                <a16:creationId xmlns:a16="http://schemas.microsoft.com/office/drawing/2014/main" id="{A9DC7BB3-E8D7-AD8A-2507-04DD3B28E15B}"/>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pic>
        <p:nvPicPr>
          <p:cNvPr id="6" name="그림 5">
            <a:extLst>
              <a:ext uri="{FF2B5EF4-FFF2-40B4-BE49-F238E27FC236}">
                <a16:creationId xmlns:a16="http://schemas.microsoft.com/office/drawing/2014/main" id="{1D1B48EF-5BA0-201C-0A61-509EFCB8E7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1222304"/>
            <a:ext cx="2952328" cy="694528"/>
          </a:xfrm>
          <a:prstGeom prst="rect">
            <a:avLst/>
          </a:prstGeom>
          <a:ln>
            <a:noFill/>
          </a:ln>
        </p:spPr>
      </p:pic>
      <p:sp>
        <p:nvSpPr>
          <p:cNvPr id="7" name="Rectangle 63">
            <a:extLst>
              <a:ext uri="{FF2B5EF4-FFF2-40B4-BE49-F238E27FC236}">
                <a16:creationId xmlns:a16="http://schemas.microsoft.com/office/drawing/2014/main" id="{FDA985AD-DEF1-ED83-93B9-813C38F332D3}"/>
              </a:ext>
            </a:extLst>
          </p:cNvPr>
          <p:cNvSpPr>
            <a:spLocks noChangeArrowheads="1"/>
          </p:cNvSpPr>
          <p:nvPr/>
        </p:nvSpPr>
        <p:spPr bwMode="auto">
          <a:xfrm>
            <a:off x="-36512" y="418963"/>
            <a:ext cx="1547664" cy="7200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Rectangle 76">
            <a:extLst>
              <a:ext uri="{FF2B5EF4-FFF2-40B4-BE49-F238E27FC236}">
                <a16:creationId xmlns:a16="http://schemas.microsoft.com/office/drawing/2014/main" id="{0461C0F1-F7E2-A4E8-4C35-7F5FDC357D86}"/>
              </a:ext>
            </a:extLst>
          </p:cNvPr>
          <p:cNvSpPr>
            <a:spLocks noChangeArrowheads="1"/>
          </p:cNvSpPr>
          <p:nvPr/>
        </p:nvSpPr>
        <p:spPr bwMode="auto">
          <a:xfrm>
            <a:off x="6946900" y="6416675"/>
            <a:ext cx="2197100" cy="635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714C366F-5A40-A7B3-2AEB-D595BEFAD066}"/>
              </a:ext>
            </a:extLst>
          </p:cNvPr>
          <p:cNvSpPr txBox="1"/>
          <p:nvPr/>
        </p:nvSpPr>
        <p:spPr>
          <a:xfrm>
            <a:off x="143000" y="376788"/>
            <a:ext cx="8814379" cy="1107996"/>
          </a:xfrm>
          <a:prstGeom prst="rect">
            <a:avLst/>
          </a:prstGeom>
          <a:noFill/>
        </p:spPr>
        <p:txBody>
          <a:bodyPr wrap="square" rtlCol="0">
            <a:spAutoFit/>
          </a:bodyPr>
          <a:lstStyle/>
          <a:p>
            <a:r>
              <a:rPr lang="en-US" altLang="ko-KR" sz="6600">
                <a:solidFill>
                  <a:schemeClr val="bg1">
                    <a:lumMod val="85000"/>
                  </a:schemeClr>
                </a:solidFill>
                <a:latin typeface="Helvetica75" panose="020B0800000000000000" pitchFamily="34" charset="0"/>
                <a:ea typeface="ic 모던고딕 B" pitchFamily="18" charset="-127"/>
              </a:rPr>
              <a:t>Q&amp;A</a:t>
            </a:r>
          </a:p>
        </p:txBody>
      </p:sp>
      <p:pic>
        <p:nvPicPr>
          <p:cNvPr id="10" name="그림 9">
            <a:extLst>
              <a:ext uri="{FF2B5EF4-FFF2-40B4-BE49-F238E27FC236}">
                <a16:creationId xmlns:a16="http://schemas.microsoft.com/office/drawing/2014/main" id="{51F16B89-1649-04AA-6231-1C22860A0D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2" y="2149044"/>
            <a:ext cx="9108504" cy="3584212"/>
          </a:xfrm>
          <a:prstGeom prst="rect">
            <a:avLst/>
          </a:prstGeom>
        </p:spPr>
      </p:pic>
      <p:sp>
        <p:nvSpPr>
          <p:cNvPr id="12" name="TextBox 11">
            <a:extLst>
              <a:ext uri="{FF2B5EF4-FFF2-40B4-BE49-F238E27FC236}">
                <a16:creationId xmlns:a16="http://schemas.microsoft.com/office/drawing/2014/main" id="{0A8CBB93-67D9-0AF2-0C77-D3DEE69230BB}"/>
              </a:ext>
            </a:extLst>
          </p:cNvPr>
          <p:cNvSpPr txBox="1"/>
          <p:nvPr/>
        </p:nvSpPr>
        <p:spPr>
          <a:xfrm>
            <a:off x="142999" y="359612"/>
            <a:ext cx="8814379" cy="1107996"/>
          </a:xfrm>
          <a:prstGeom prst="rect">
            <a:avLst/>
          </a:prstGeom>
          <a:noFill/>
        </p:spPr>
        <p:txBody>
          <a:bodyPr wrap="square" rtlCol="0">
            <a:spAutoFit/>
          </a:bodyPr>
          <a:lstStyle/>
          <a:p>
            <a:r>
              <a:rPr lang="en-US" altLang="ko-KR" sz="6600">
                <a:solidFill>
                  <a:srgbClr val="FF9B4F"/>
                </a:solidFill>
                <a:latin typeface="Helvetica75" panose="020B0800000000000000" pitchFamily="34" charset="0"/>
                <a:ea typeface="ic 모던고딕 B" pitchFamily="18" charset="-127"/>
              </a:rPr>
              <a:t>Q&amp;A</a:t>
            </a:r>
          </a:p>
        </p:txBody>
      </p:sp>
    </p:spTree>
    <p:extLst>
      <p:ext uri="{BB962C8B-B14F-4D97-AF65-F5344CB8AC3E}">
        <p14:creationId xmlns:p14="http://schemas.microsoft.com/office/powerpoint/2010/main" val="3693510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그림 49">
            <a:extLst>
              <a:ext uri="{FF2B5EF4-FFF2-40B4-BE49-F238E27FC236}">
                <a16:creationId xmlns:a16="http://schemas.microsoft.com/office/drawing/2014/main" id="{1EE230BB-76EF-7C2B-EB40-381AD8DAC41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72616" y="-14745"/>
            <a:ext cx="12457384" cy="7785865"/>
          </a:xfrm>
          <a:prstGeom prst="rect">
            <a:avLst/>
          </a:prstGeom>
        </p:spPr>
      </p:pic>
      <p:sp>
        <p:nvSpPr>
          <p:cNvPr id="53" name="직사각형 52">
            <a:extLst>
              <a:ext uri="{FF2B5EF4-FFF2-40B4-BE49-F238E27FC236}">
                <a16:creationId xmlns:a16="http://schemas.microsoft.com/office/drawing/2014/main" id="{F6B3885E-F338-E4EA-52D3-D14CBE75A9D8}"/>
              </a:ext>
            </a:extLst>
          </p:cNvPr>
          <p:cNvSpPr/>
          <p:nvPr/>
        </p:nvSpPr>
        <p:spPr>
          <a:xfrm>
            <a:off x="0" y="441325"/>
            <a:ext cx="9144000" cy="5975350"/>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pSp>
        <p:nvGrpSpPr>
          <p:cNvPr id="3" name="그룹 2">
            <a:extLst>
              <a:ext uri="{FF2B5EF4-FFF2-40B4-BE49-F238E27FC236}">
                <a16:creationId xmlns:a16="http://schemas.microsoft.com/office/drawing/2014/main" id="{B73CC52E-0DA1-8D78-57D2-04C6EE1D1F82}"/>
              </a:ext>
            </a:extLst>
          </p:cNvPr>
          <p:cNvGrpSpPr/>
          <p:nvPr/>
        </p:nvGrpSpPr>
        <p:grpSpPr>
          <a:xfrm>
            <a:off x="5681486" y="59143"/>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0" y="37782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48" name="그룹 47">
            <a:extLst>
              <a:ext uri="{FF2B5EF4-FFF2-40B4-BE49-F238E27FC236}">
                <a16:creationId xmlns:a16="http://schemas.microsoft.com/office/drawing/2014/main" id="{12176E2D-86DF-7DA9-1E03-AD63FFE6FCFD}"/>
              </a:ext>
            </a:extLst>
          </p:cNvPr>
          <p:cNvGrpSpPr/>
          <p:nvPr/>
        </p:nvGrpSpPr>
        <p:grpSpPr>
          <a:xfrm>
            <a:off x="750562" y="355269"/>
            <a:ext cx="5015118" cy="1643527"/>
            <a:chOff x="1132244" y="355269"/>
            <a:chExt cx="5015118" cy="1643527"/>
          </a:xfrm>
        </p:grpSpPr>
        <p:sp>
          <p:nvSpPr>
            <p:cNvPr id="45" name="TextBox 44">
              <a:extLst>
                <a:ext uri="{FF2B5EF4-FFF2-40B4-BE49-F238E27FC236}">
                  <a16:creationId xmlns:a16="http://schemas.microsoft.com/office/drawing/2014/main" id="{8E9C700A-88A0-F045-D360-9A0BC9E7918D}"/>
                </a:ext>
              </a:extLst>
            </p:cNvPr>
            <p:cNvSpPr txBox="1"/>
            <p:nvPr/>
          </p:nvSpPr>
          <p:spPr>
            <a:xfrm>
              <a:off x="1132244" y="355269"/>
              <a:ext cx="5015118" cy="1643527"/>
            </a:xfrm>
            <a:prstGeom prst="rect">
              <a:avLst/>
            </a:prstGeom>
            <a:noFill/>
          </p:spPr>
          <p:txBody>
            <a:bodyPr wrap="square" rtlCol="0">
              <a:spAutoFit/>
            </a:bodyPr>
            <a:lstStyle/>
            <a:p>
              <a:pPr>
                <a:lnSpc>
                  <a:spcPct val="80000"/>
                </a:lnSpc>
              </a:pPr>
              <a:endParaRPr lang="en-US" altLang="ko-KR" sz="6600">
                <a:solidFill>
                  <a:srgbClr val="000000"/>
                </a:solidFill>
                <a:latin typeface="DINPro-Medium" panose="02000503030000020004" pitchFamily="50" charset="0"/>
                <a:ea typeface="ic 모던고딕 L" pitchFamily="18" charset="-127"/>
              </a:endParaRPr>
            </a:p>
            <a:p>
              <a:pPr>
                <a:lnSpc>
                  <a:spcPct val="80000"/>
                </a:lnSpc>
              </a:pPr>
              <a:r>
                <a:rPr lang="en-US" altLang="ko-KR" sz="6000">
                  <a:solidFill>
                    <a:srgbClr val="000000"/>
                  </a:solidFill>
                  <a:latin typeface="Helvetica43-ExtendedLight" panose="020B0400000000000000" pitchFamily="34" charset="0"/>
                  <a:ea typeface="ic 모던고딕 L" pitchFamily="18" charset="-127"/>
                </a:rPr>
                <a:t>Auto ML</a:t>
              </a:r>
              <a:endParaRPr lang="ko-KR" altLang="en-US" sz="6000" dirty="0">
                <a:solidFill>
                  <a:srgbClr val="000000"/>
                </a:solidFill>
                <a:latin typeface="Helvetica43-ExtendedLight" panose="020B0400000000000000" pitchFamily="34" charset="0"/>
                <a:ea typeface="ic 모던고딕 L" pitchFamily="18" charset="-127"/>
              </a:endParaRPr>
            </a:p>
          </p:txBody>
        </p:sp>
        <p:pic>
          <p:nvPicPr>
            <p:cNvPr id="46" name="그림 45">
              <a:extLst>
                <a:ext uri="{FF2B5EF4-FFF2-40B4-BE49-F238E27FC236}">
                  <a16:creationId xmlns:a16="http://schemas.microsoft.com/office/drawing/2014/main" id="{DB9EDCF7-4E7F-CD6C-F9CA-C6ABECE3CB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2582" y="501310"/>
              <a:ext cx="3323443" cy="781832"/>
            </a:xfrm>
            <a:prstGeom prst="rect">
              <a:avLst/>
            </a:prstGeom>
          </p:spPr>
        </p:pic>
      </p:grpSp>
      <p:pic>
        <p:nvPicPr>
          <p:cNvPr id="55" name="그림 54">
            <a:extLst>
              <a:ext uri="{FF2B5EF4-FFF2-40B4-BE49-F238E27FC236}">
                <a16:creationId xmlns:a16="http://schemas.microsoft.com/office/drawing/2014/main" id="{1D4C26EB-3FA5-BECC-8228-92E48FEDDA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976817"/>
            <a:ext cx="9144000" cy="3598180"/>
          </a:xfrm>
          <a:prstGeom prst="rect">
            <a:avLst/>
          </a:prstGeom>
        </p:spPr>
      </p:pic>
    </p:spTree>
    <p:extLst>
      <p:ext uri="{BB962C8B-B14F-4D97-AF65-F5344CB8AC3E}">
        <p14:creationId xmlns:p14="http://schemas.microsoft.com/office/powerpoint/2010/main" val="295795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그림 49">
            <a:extLst>
              <a:ext uri="{FF2B5EF4-FFF2-40B4-BE49-F238E27FC236}">
                <a16:creationId xmlns:a16="http://schemas.microsoft.com/office/drawing/2014/main" id="{1EE230BB-76EF-7C2B-EB40-381AD8DAC41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972616" y="-14745"/>
            <a:ext cx="12457384" cy="7785865"/>
          </a:xfrm>
          <a:prstGeom prst="rect">
            <a:avLst/>
          </a:prstGeom>
        </p:spPr>
      </p:pic>
      <p:sp>
        <p:nvSpPr>
          <p:cNvPr id="53" name="직사각형 52">
            <a:extLst>
              <a:ext uri="{FF2B5EF4-FFF2-40B4-BE49-F238E27FC236}">
                <a16:creationId xmlns:a16="http://schemas.microsoft.com/office/drawing/2014/main" id="{F6B3885E-F338-E4EA-52D3-D14CBE75A9D8}"/>
              </a:ext>
            </a:extLst>
          </p:cNvPr>
          <p:cNvSpPr/>
          <p:nvPr/>
        </p:nvSpPr>
        <p:spPr>
          <a:xfrm>
            <a:off x="0" y="441325"/>
            <a:ext cx="9144000" cy="5975350"/>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pSp>
        <p:nvGrpSpPr>
          <p:cNvPr id="3" name="그룹 2">
            <a:extLst>
              <a:ext uri="{FF2B5EF4-FFF2-40B4-BE49-F238E27FC236}">
                <a16:creationId xmlns:a16="http://schemas.microsoft.com/office/drawing/2014/main" id="{B73CC52E-0DA1-8D78-57D2-04C6EE1D1F82}"/>
              </a:ext>
            </a:extLst>
          </p:cNvPr>
          <p:cNvGrpSpPr/>
          <p:nvPr/>
        </p:nvGrpSpPr>
        <p:grpSpPr>
          <a:xfrm>
            <a:off x="5681486" y="59143"/>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0" y="37782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nvGrpSpPr>
          <p:cNvPr id="48" name="그룹 47">
            <a:extLst>
              <a:ext uri="{FF2B5EF4-FFF2-40B4-BE49-F238E27FC236}">
                <a16:creationId xmlns:a16="http://schemas.microsoft.com/office/drawing/2014/main" id="{12176E2D-86DF-7DA9-1E03-AD63FFE6FCFD}"/>
              </a:ext>
            </a:extLst>
          </p:cNvPr>
          <p:cNvGrpSpPr/>
          <p:nvPr/>
        </p:nvGrpSpPr>
        <p:grpSpPr>
          <a:xfrm>
            <a:off x="750562" y="355269"/>
            <a:ext cx="5015118" cy="1643527"/>
            <a:chOff x="1132244" y="355269"/>
            <a:chExt cx="5015118" cy="1643527"/>
          </a:xfrm>
        </p:grpSpPr>
        <p:sp>
          <p:nvSpPr>
            <p:cNvPr id="45" name="TextBox 44">
              <a:extLst>
                <a:ext uri="{FF2B5EF4-FFF2-40B4-BE49-F238E27FC236}">
                  <a16:creationId xmlns:a16="http://schemas.microsoft.com/office/drawing/2014/main" id="{8E9C700A-88A0-F045-D360-9A0BC9E7918D}"/>
                </a:ext>
              </a:extLst>
            </p:cNvPr>
            <p:cNvSpPr txBox="1"/>
            <p:nvPr/>
          </p:nvSpPr>
          <p:spPr>
            <a:xfrm>
              <a:off x="1132244" y="355269"/>
              <a:ext cx="5015118" cy="1643527"/>
            </a:xfrm>
            <a:prstGeom prst="rect">
              <a:avLst/>
            </a:prstGeom>
            <a:noFill/>
          </p:spPr>
          <p:txBody>
            <a:bodyPr wrap="square" rtlCol="0">
              <a:spAutoFit/>
            </a:bodyPr>
            <a:lstStyle/>
            <a:p>
              <a:pPr>
                <a:lnSpc>
                  <a:spcPct val="80000"/>
                </a:lnSpc>
              </a:pPr>
              <a:endParaRPr lang="en-US" altLang="ko-KR" sz="6600">
                <a:solidFill>
                  <a:srgbClr val="000000"/>
                </a:solidFill>
                <a:latin typeface="DINPro-Medium" panose="02000503030000020004" pitchFamily="50" charset="0"/>
                <a:ea typeface="ic 모던고딕 L" pitchFamily="18" charset="-127"/>
              </a:endParaRPr>
            </a:p>
            <a:p>
              <a:pPr>
                <a:lnSpc>
                  <a:spcPct val="80000"/>
                </a:lnSpc>
              </a:pPr>
              <a:r>
                <a:rPr lang="en-US" altLang="ko-KR" sz="6000">
                  <a:solidFill>
                    <a:srgbClr val="000000"/>
                  </a:solidFill>
                  <a:latin typeface="Helvetica43-ExtendedLight" panose="020B0400000000000000" pitchFamily="34" charset="0"/>
                  <a:ea typeface="ic 모던고딕 L" pitchFamily="18" charset="-127"/>
                </a:rPr>
                <a:t>Auto ML</a:t>
              </a:r>
              <a:endParaRPr lang="ko-KR" altLang="en-US" sz="6000" dirty="0">
                <a:solidFill>
                  <a:srgbClr val="000000"/>
                </a:solidFill>
                <a:latin typeface="Helvetica43-ExtendedLight" panose="020B0400000000000000" pitchFamily="34" charset="0"/>
                <a:ea typeface="ic 모던고딕 L" pitchFamily="18" charset="-127"/>
              </a:endParaRPr>
            </a:p>
          </p:txBody>
        </p:sp>
        <p:pic>
          <p:nvPicPr>
            <p:cNvPr id="46" name="그림 45">
              <a:extLst>
                <a:ext uri="{FF2B5EF4-FFF2-40B4-BE49-F238E27FC236}">
                  <a16:creationId xmlns:a16="http://schemas.microsoft.com/office/drawing/2014/main" id="{DB9EDCF7-4E7F-CD6C-F9CA-C6ABECE3CB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2582" y="501310"/>
              <a:ext cx="3323443" cy="781832"/>
            </a:xfrm>
            <a:prstGeom prst="rect">
              <a:avLst/>
            </a:prstGeom>
          </p:spPr>
        </p:pic>
      </p:grpSp>
      <p:grpSp>
        <p:nvGrpSpPr>
          <p:cNvPr id="103" name="그룹 102">
            <a:extLst>
              <a:ext uri="{FF2B5EF4-FFF2-40B4-BE49-F238E27FC236}">
                <a16:creationId xmlns:a16="http://schemas.microsoft.com/office/drawing/2014/main" id="{3DDBF082-F673-F379-951B-5CB9EBCE6E42}"/>
              </a:ext>
            </a:extLst>
          </p:cNvPr>
          <p:cNvGrpSpPr/>
          <p:nvPr/>
        </p:nvGrpSpPr>
        <p:grpSpPr>
          <a:xfrm>
            <a:off x="847926" y="2391366"/>
            <a:ext cx="7448148" cy="3024336"/>
            <a:chOff x="1319222" y="2564904"/>
            <a:chExt cx="6237530" cy="2532762"/>
          </a:xfrm>
        </p:grpSpPr>
        <p:grpSp>
          <p:nvGrpSpPr>
            <p:cNvPr id="5" name="그룹 4">
              <a:extLst>
                <a:ext uri="{FF2B5EF4-FFF2-40B4-BE49-F238E27FC236}">
                  <a16:creationId xmlns:a16="http://schemas.microsoft.com/office/drawing/2014/main" id="{6BD24279-0B65-8879-9B41-9497A51BDA18}"/>
                </a:ext>
              </a:extLst>
            </p:cNvPr>
            <p:cNvGrpSpPr/>
            <p:nvPr/>
          </p:nvGrpSpPr>
          <p:grpSpPr>
            <a:xfrm>
              <a:off x="1720759" y="2565356"/>
              <a:ext cx="2587928" cy="885278"/>
              <a:chOff x="1531837" y="2899227"/>
              <a:chExt cx="2587928" cy="885278"/>
            </a:xfrm>
          </p:grpSpPr>
          <p:sp>
            <p:nvSpPr>
              <p:cNvPr id="8" name="TextBox 7">
                <a:extLst>
                  <a:ext uri="{FF2B5EF4-FFF2-40B4-BE49-F238E27FC236}">
                    <a16:creationId xmlns:a16="http://schemas.microsoft.com/office/drawing/2014/main" id="{DE402BEA-AB55-00FE-14B9-481A737E758B}"/>
                  </a:ext>
                </a:extLst>
              </p:cNvPr>
              <p:cNvSpPr txBox="1"/>
              <p:nvPr/>
            </p:nvSpPr>
            <p:spPr>
              <a:xfrm rot="18900000">
                <a:off x="1531837" y="3067517"/>
                <a:ext cx="636713" cy="584775"/>
              </a:xfrm>
              <a:prstGeom prst="rect">
                <a:avLst/>
              </a:prstGeom>
              <a:noFill/>
            </p:spPr>
            <p:txBody>
              <a:bodyPr wrap="none" rtlCol="0">
                <a:spAutoFit/>
              </a:bodyPr>
              <a:lstStyle/>
              <a:p>
                <a:r>
                  <a:rPr lang="en-US" altLang="ko-KR" sz="3200">
                    <a:latin typeface="ic 모던고딕 R" pitchFamily="18" charset="-127"/>
                    <a:ea typeface="ic 모던고딕 R" pitchFamily="18" charset="-127"/>
                  </a:rPr>
                  <a:t>01</a:t>
                </a:r>
                <a:endParaRPr lang="ko-KR" altLang="en-US" sz="3200" dirty="0">
                  <a:latin typeface="ic 모던고딕 R" pitchFamily="18" charset="-127"/>
                  <a:ea typeface="ic 모던고딕 R" pitchFamily="18" charset="-127"/>
                </a:endParaRPr>
              </a:p>
            </p:txBody>
          </p:sp>
          <p:grpSp>
            <p:nvGrpSpPr>
              <p:cNvPr id="11" name="그룹 10">
                <a:extLst>
                  <a:ext uri="{FF2B5EF4-FFF2-40B4-BE49-F238E27FC236}">
                    <a16:creationId xmlns:a16="http://schemas.microsoft.com/office/drawing/2014/main" id="{3CFF38B2-3F81-23AF-B7E0-13B946619A2B}"/>
                  </a:ext>
                </a:extLst>
              </p:cNvPr>
              <p:cNvGrpSpPr/>
              <p:nvPr/>
            </p:nvGrpSpPr>
            <p:grpSpPr>
              <a:xfrm>
                <a:off x="2138412" y="2899227"/>
                <a:ext cx="1981353" cy="885278"/>
                <a:chOff x="2138412" y="1699094"/>
                <a:chExt cx="1981353" cy="885278"/>
              </a:xfrm>
            </p:grpSpPr>
            <p:sp>
              <p:nvSpPr>
                <p:cNvPr id="21" name="TextBox 20">
                  <a:extLst>
                    <a:ext uri="{FF2B5EF4-FFF2-40B4-BE49-F238E27FC236}">
                      <a16:creationId xmlns:a16="http://schemas.microsoft.com/office/drawing/2014/main" id="{FB13148D-6368-7378-BC83-BA14461976D4}"/>
                    </a:ext>
                  </a:extLst>
                </p:cNvPr>
                <p:cNvSpPr txBox="1"/>
                <p:nvPr/>
              </p:nvSpPr>
              <p:spPr>
                <a:xfrm>
                  <a:off x="2150380" y="2061152"/>
                  <a:ext cx="1969385" cy="523220"/>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Autonomous Database</a:t>
                  </a:r>
                </a:p>
                <a:p>
                  <a:r>
                    <a:rPr lang="en-US" altLang="ko-KR" sz="1400">
                      <a:latin typeface="DINPro-Light" panose="02000504040000020003" pitchFamily="50" charset="0"/>
                      <a:ea typeface="ic 모던고딕 L" pitchFamily="18" charset="-127"/>
                    </a:rPr>
                    <a:t>Lunchpad</a:t>
                  </a:r>
                </a:p>
              </p:txBody>
            </p:sp>
            <p:sp>
              <p:nvSpPr>
                <p:cNvPr id="22" name="TextBox 21">
                  <a:extLst>
                    <a:ext uri="{FF2B5EF4-FFF2-40B4-BE49-F238E27FC236}">
                      <a16:creationId xmlns:a16="http://schemas.microsoft.com/office/drawing/2014/main" id="{EB9C152A-87F8-40D0-8AFE-4BB55FD82FA5}"/>
                    </a:ext>
                  </a:extLst>
                </p:cNvPr>
                <p:cNvSpPr txBox="1"/>
                <p:nvPr/>
              </p:nvSpPr>
              <p:spPr>
                <a:xfrm>
                  <a:off x="2138412" y="1699094"/>
                  <a:ext cx="1795043"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 </a:t>
                  </a:r>
                  <a:endParaRPr lang="ko-KR" altLang="en-US" sz="2000" dirty="0">
                    <a:latin typeface="DINPro-Medium" panose="02000503030000020004" pitchFamily="50" charset="0"/>
                    <a:ea typeface="ic 모던고딕 B" pitchFamily="18" charset="-127"/>
                  </a:endParaRPr>
                </a:p>
              </p:txBody>
            </p:sp>
          </p:grpSp>
        </p:grpSp>
        <p:sp>
          <p:nvSpPr>
            <p:cNvPr id="27" name="Freeform 84">
              <a:extLst>
                <a:ext uri="{FF2B5EF4-FFF2-40B4-BE49-F238E27FC236}">
                  <a16:creationId xmlns:a16="http://schemas.microsoft.com/office/drawing/2014/main" id="{DA91EC29-54CD-D36E-AE6E-34A9F6E9F54C}"/>
                </a:ext>
              </a:extLst>
            </p:cNvPr>
            <p:cNvSpPr>
              <a:spLocks/>
            </p:cNvSpPr>
            <p:nvPr/>
          </p:nvSpPr>
          <p:spPr bwMode="auto">
            <a:xfrm>
              <a:off x="1319222" y="2564904"/>
              <a:ext cx="679450" cy="679450"/>
            </a:xfrm>
            <a:custGeom>
              <a:avLst/>
              <a:gdLst>
                <a:gd name="T0" fmla="*/ 0 w 428"/>
                <a:gd name="T1" fmla="*/ 0 h 428"/>
                <a:gd name="T2" fmla="*/ 0 w 428"/>
                <a:gd name="T3" fmla="*/ 428 h 428"/>
                <a:gd name="T4" fmla="*/ 428 w 428"/>
                <a:gd name="T5" fmla="*/ 0 h 428"/>
                <a:gd name="T6" fmla="*/ 0 w 428"/>
                <a:gd name="T7" fmla="*/ 0 h 428"/>
              </a:gdLst>
              <a:ahLst/>
              <a:cxnLst>
                <a:cxn ang="0">
                  <a:pos x="T0" y="T1"/>
                </a:cxn>
                <a:cxn ang="0">
                  <a:pos x="T2" y="T3"/>
                </a:cxn>
                <a:cxn ang="0">
                  <a:pos x="T4" y="T5"/>
                </a:cxn>
                <a:cxn ang="0">
                  <a:pos x="T6" y="T7"/>
                </a:cxn>
              </a:cxnLst>
              <a:rect l="0" t="0" r="r" b="b"/>
              <a:pathLst>
                <a:path w="428" h="428">
                  <a:moveTo>
                    <a:pt x="0" y="0"/>
                  </a:moveTo>
                  <a:lnTo>
                    <a:pt x="0" y="428"/>
                  </a:lnTo>
                  <a:lnTo>
                    <a:pt x="428" y="0"/>
                  </a:lnTo>
                  <a:lnTo>
                    <a:pt x="0" y="0"/>
                  </a:lnTo>
                  <a:close/>
                </a:path>
              </a:pathLst>
            </a:custGeom>
            <a:solidFill>
              <a:srgbClr val="302B05"/>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78" name="그룹 77">
              <a:extLst>
                <a:ext uri="{FF2B5EF4-FFF2-40B4-BE49-F238E27FC236}">
                  <a16:creationId xmlns:a16="http://schemas.microsoft.com/office/drawing/2014/main" id="{C85CA24D-B14B-0BE9-915A-842722008DAA}"/>
                </a:ext>
              </a:extLst>
            </p:cNvPr>
            <p:cNvGrpSpPr/>
            <p:nvPr/>
          </p:nvGrpSpPr>
          <p:grpSpPr>
            <a:xfrm>
              <a:off x="5549601" y="2565356"/>
              <a:ext cx="2007151" cy="753065"/>
              <a:chOff x="1531837" y="2899227"/>
              <a:chExt cx="2007151" cy="753065"/>
            </a:xfrm>
          </p:grpSpPr>
          <p:sp>
            <p:nvSpPr>
              <p:cNvPr id="79" name="TextBox 78">
                <a:extLst>
                  <a:ext uri="{FF2B5EF4-FFF2-40B4-BE49-F238E27FC236}">
                    <a16:creationId xmlns:a16="http://schemas.microsoft.com/office/drawing/2014/main" id="{0E05BE61-89F3-DF26-EB68-2522499FF4E0}"/>
                  </a:ext>
                </a:extLst>
              </p:cNvPr>
              <p:cNvSpPr txBox="1"/>
              <p:nvPr/>
            </p:nvSpPr>
            <p:spPr>
              <a:xfrm rot="18900000">
                <a:off x="1531837" y="3067517"/>
                <a:ext cx="636713" cy="584775"/>
              </a:xfrm>
              <a:prstGeom prst="rect">
                <a:avLst/>
              </a:prstGeom>
              <a:noFill/>
            </p:spPr>
            <p:txBody>
              <a:bodyPr wrap="none" rtlCol="0">
                <a:spAutoFit/>
              </a:bodyPr>
              <a:lstStyle/>
              <a:p>
                <a:r>
                  <a:rPr lang="en-US" altLang="ko-KR" sz="3200">
                    <a:latin typeface="ic 모던고딕 R" pitchFamily="18" charset="-127"/>
                    <a:ea typeface="ic 모던고딕 R" pitchFamily="18" charset="-127"/>
                  </a:rPr>
                  <a:t>02</a:t>
                </a:r>
                <a:endParaRPr lang="ko-KR" altLang="en-US" sz="3200" dirty="0">
                  <a:latin typeface="ic 모던고딕 R" pitchFamily="18" charset="-127"/>
                  <a:ea typeface="ic 모던고딕 R" pitchFamily="18" charset="-127"/>
                </a:endParaRPr>
              </a:p>
            </p:txBody>
          </p:sp>
          <p:grpSp>
            <p:nvGrpSpPr>
              <p:cNvPr id="80" name="그룹 79">
                <a:extLst>
                  <a:ext uri="{FF2B5EF4-FFF2-40B4-BE49-F238E27FC236}">
                    <a16:creationId xmlns:a16="http://schemas.microsoft.com/office/drawing/2014/main" id="{32B64361-F3AA-202F-D0D2-B2DA41BA1FE5}"/>
                  </a:ext>
                </a:extLst>
              </p:cNvPr>
              <p:cNvGrpSpPr/>
              <p:nvPr/>
            </p:nvGrpSpPr>
            <p:grpSpPr>
              <a:xfrm>
                <a:off x="2138412" y="2899227"/>
                <a:ext cx="1400576" cy="669835"/>
                <a:chOff x="2138412" y="1699094"/>
                <a:chExt cx="1400576" cy="669835"/>
              </a:xfrm>
            </p:grpSpPr>
            <p:sp>
              <p:nvSpPr>
                <p:cNvPr id="81" name="TextBox 80">
                  <a:extLst>
                    <a:ext uri="{FF2B5EF4-FFF2-40B4-BE49-F238E27FC236}">
                      <a16:creationId xmlns:a16="http://schemas.microsoft.com/office/drawing/2014/main" id="{E779FCF0-D5FC-0156-2E69-66F837264EAA}"/>
                    </a:ext>
                  </a:extLst>
                </p:cNvPr>
                <p:cNvSpPr txBox="1"/>
                <p:nvPr/>
              </p:nvSpPr>
              <p:spPr>
                <a:xfrm>
                  <a:off x="2150380" y="2061152"/>
                  <a:ext cx="1368773"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Importing Data</a:t>
                  </a:r>
                </a:p>
              </p:txBody>
            </p:sp>
            <p:sp>
              <p:nvSpPr>
                <p:cNvPr id="82" name="TextBox 81">
                  <a:extLst>
                    <a:ext uri="{FF2B5EF4-FFF2-40B4-BE49-F238E27FC236}">
                      <a16:creationId xmlns:a16="http://schemas.microsoft.com/office/drawing/2014/main" id="{A9366589-E103-DFF9-A15D-F936E2ECA080}"/>
                    </a:ext>
                  </a:extLst>
                </p:cNvPr>
                <p:cNvSpPr txBox="1"/>
                <p:nvPr/>
              </p:nvSpPr>
              <p:spPr>
                <a:xfrm>
                  <a:off x="2138412" y="1699094"/>
                  <a:ext cx="1400576"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Data Load </a:t>
                  </a:r>
                  <a:endParaRPr lang="ko-KR" altLang="en-US" sz="2000" dirty="0">
                    <a:latin typeface="DINPro-Medium" panose="02000503030000020004" pitchFamily="50" charset="0"/>
                    <a:ea typeface="ic 모던고딕 B" pitchFamily="18" charset="-127"/>
                  </a:endParaRPr>
                </a:p>
              </p:txBody>
            </p:sp>
          </p:grpSp>
        </p:grpSp>
        <p:sp>
          <p:nvSpPr>
            <p:cNvPr id="83" name="Freeform 84">
              <a:extLst>
                <a:ext uri="{FF2B5EF4-FFF2-40B4-BE49-F238E27FC236}">
                  <a16:creationId xmlns:a16="http://schemas.microsoft.com/office/drawing/2014/main" id="{09079569-45A0-1030-F391-78BA1B23EF15}"/>
                </a:ext>
              </a:extLst>
            </p:cNvPr>
            <p:cNvSpPr>
              <a:spLocks/>
            </p:cNvSpPr>
            <p:nvPr/>
          </p:nvSpPr>
          <p:spPr bwMode="auto">
            <a:xfrm>
              <a:off x="5148064" y="2564904"/>
              <a:ext cx="679450" cy="679450"/>
            </a:xfrm>
            <a:custGeom>
              <a:avLst/>
              <a:gdLst>
                <a:gd name="T0" fmla="*/ 0 w 428"/>
                <a:gd name="T1" fmla="*/ 0 h 428"/>
                <a:gd name="T2" fmla="*/ 0 w 428"/>
                <a:gd name="T3" fmla="*/ 428 h 428"/>
                <a:gd name="T4" fmla="*/ 428 w 428"/>
                <a:gd name="T5" fmla="*/ 0 h 428"/>
                <a:gd name="T6" fmla="*/ 0 w 428"/>
                <a:gd name="T7" fmla="*/ 0 h 428"/>
              </a:gdLst>
              <a:ahLst/>
              <a:cxnLst>
                <a:cxn ang="0">
                  <a:pos x="T0" y="T1"/>
                </a:cxn>
                <a:cxn ang="0">
                  <a:pos x="T2" y="T3"/>
                </a:cxn>
                <a:cxn ang="0">
                  <a:pos x="T4" y="T5"/>
                </a:cxn>
                <a:cxn ang="0">
                  <a:pos x="T6" y="T7"/>
                </a:cxn>
              </a:cxnLst>
              <a:rect l="0" t="0" r="r" b="b"/>
              <a:pathLst>
                <a:path w="428" h="428">
                  <a:moveTo>
                    <a:pt x="0" y="0"/>
                  </a:moveTo>
                  <a:lnTo>
                    <a:pt x="0" y="428"/>
                  </a:lnTo>
                  <a:lnTo>
                    <a:pt x="428" y="0"/>
                  </a:lnTo>
                  <a:lnTo>
                    <a:pt x="0" y="0"/>
                  </a:lnTo>
                  <a:close/>
                </a:path>
              </a:pathLst>
            </a:custGeom>
            <a:solidFill>
              <a:srgbClr val="302B05"/>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85" name="그룹 84">
              <a:extLst>
                <a:ext uri="{FF2B5EF4-FFF2-40B4-BE49-F238E27FC236}">
                  <a16:creationId xmlns:a16="http://schemas.microsoft.com/office/drawing/2014/main" id="{9B2FD3D7-9853-A11B-5E22-DC7065205B33}"/>
                </a:ext>
              </a:extLst>
            </p:cNvPr>
            <p:cNvGrpSpPr/>
            <p:nvPr/>
          </p:nvGrpSpPr>
          <p:grpSpPr>
            <a:xfrm>
              <a:off x="1723031" y="4212388"/>
              <a:ext cx="2522206" cy="885278"/>
              <a:chOff x="1531837" y="2899227"/>
              <a:chExt cx="2522206" cy="885278"/>
            </a:xfrm>
          </p:grpSpPr>
          <p:sp>
            <p:nvSpPr>
              <p:cNvPr id="86" name="TextBox 85">
                <a:extLst>
                  <a:ext uri="{FF2B5EF4-FFF2-40B4-BE49-F238E27FC236}">
                    <a16:creationId xmlns:a16="http://schemas.microsoft.com/office/drawing/2014/main" id="{2C29E42B-6130-1B13-FBE9-1E3EC2E1C528}"/>
                  </a:ext>
                </a:extLst>
              </p:cNvPr>
              <p:cNvSpPr txBox="1"/>
              <p:nvPr/>
            </p:nvSpPr>
            <p:spPr>
              <a:xfrm rot="18900000">
                <a:off x="1531837" y="3067517"/>
                <a:ext cx="636713" cy="584775"/>
              </a:xfrm>
              <a:prstGeom prst="rect">
                <a:avLst/>
              </a:prstGeom>
              <a:noFill/>
            </p:spPr>
            <p:txBody>
              <a:bodyPr wrap="none" rtlCol="0">
                <a:spAutoFit/>
              </a:bodyPr>
              <a:lstStyle/>
              <a:p>
                <a:r>
                  <a:rPr lang="en-US" altLang="ko-KR" sz="3200">
                    <a:latin typeface="ic 모던고딕 R" pitchFamily="18" charset="-127"/>
                    <a:ea typeface="ic 모던고딕 R" pitchFamily="18" charset="-127"/>
                  </a:rPr>
                  <a:t>03</a:t>
                </a:r>
                <a:endParaRPr lang="ko-KR" altLang="en-US" sz="3200" dirty="0">
                  <a:latin typeface="ic 모던고딕 R" pitchFamily="18" charset="-127"/>
                  <a:ea typeface="ic 모던고딕 R" pitchFamily="18" charset="-127"/>
                </a:endParaRPr>
              </a:p>
            </p:txBody>
          </p:sp>
          <p:grpSp>
            <p:nvGrpSpPr>
              <p:cNvPr id="87" name="그룹 86">
                <a:extLst>
                  <a:ext uri="{FF2B5EF4-FFF2-40B4-BE49-F238E27FC236}">
                    <a16:creationId xmlns:a16="http://schemas.microsoft.com/office/drawing/2014/main" id="{9D33CCA0-ABD7-676F-85D5-E057946BD8EF}"/>
                  </a:ext>
                </a:extLst>
              </p:cNvPr>
              <p:cNvGrpSpPr/>
              <p:nvPr/>
            </p:nvGrpSpPr>
            <p:grpSpPr>
              <a:xfrm>
                <a:off x="2138412" y="2899227"/>
                <a:ext cx="1915631" cy="885278"/>
                <a:chOff x="2138412" y="1699094"/>
                <a:chExt cx="1915631" cy="885278"/>
              </a:xfrm>
            </p:grpSpPr>
            <p:sp>
              <p:nvSpPr>
                <p:cNvPr id="88" name="TextBox 87">
                  <a:extLst>
                    <a:ext uri="{FF2B5EF4-FFF2-40B4-BE49-F238E27FC236}">
                      <a16:creationId xmlns:a16="http://schemas.microsoft.com/office/drawing/2014/main" id="{6408A09E-F796-A64D-AA98-67E7195EACCD}"/>
                    </a:ext>
                  </a:extLst>
                </p:cNvPr>
                <p:cNvSpPr txBox="1"/>
                <p:nvPr/>
              </p:nvSpPr>
              <p:spPr>
                <a:xfrm>
                  <a:off x="2150380" y="2061152"/>
                  <a:ext cx="1903663" cy="523220"/>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Hotel booking dataset</a:t>
                  </a:r>
                </a:p>
                <a:p>
                  <a:r>
                    <a:rPr lang="en-US" altLang="ko-KR" sz="1400">
                      <a:latin typeface="DINPro-Light" panose="02000504040000020003" pitchFamily="50" charset="0"/>
                      <a:ea typeface="ic 모던고딕 L" pitchFamily="18" charset="-127"/>
                    </a:rPr>
                    <a:t>Notebooks</a:t>
                  </a:r>
                </a:p>
              </p:txBody>
            </p:sp>
            <p:sp>
              <p:nvSpPr>
                <p:cNvPr id="89" name="TextBox 88">
                  <a:extLst>
                    <a:ext uri="{FF2B5EF4-FFF2-40B4-BE49-F238E27FC236}">
                      <a16:creationId xmlns:a16="http://schemas.microsoft.com/office/drawing/2014/main" id="{0D76A0A7-3E4D-DBEC-D041-B5CA3D05CBB7}"/>
                    </a:ext>
                  </a:extLst>
                </p:cNvPr>
                <p:cNvSpPr txBox="1"/>
                <p:nvPr/>
              </p:nvSpPr>
              <p:spPr>
                <a:xfrm>
                  <a:off x="2138412" y="1699094"/>
                  <a:ext cx="1436048" cy="335076"/>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Run Auto ML </a:t>
                  </a:r>
                  <a:endParaRPr lang="ko-KR" altLang="en-US" sz="2000" dirty="0">
                    <a:latin typeface="DINPro-Medium" panose="02000503030000020004" pitchFamily="50" charset="0"/>
                    <a:ea typeface="ic 모던고딕 B" pitchFamily="18" charset="-127"/>
                  </a:endParaRPr>
                </a:p>
              </p:txBody>
            </p:sp>
          </p:grpSp>
        </p:grpSp>
        <p:sp>
          <p:nvSpPr>
            <p:cNvPr id="90" name="Freeform 84">
              <a:extLst>
                <a:ext uri="{FF2B5EF4-FFF2-40B4-BE49-F238E27FC236}">
                  <a16:creationId xmlns:a16="http://schemas.microsoft.com/office/drawing/2014/main" id="{DD11CEB4-325C-DF71-4DAC-20DAE19FEBEF}"/>
                </a:ext>
              </a:extLst>
            </p:cNvPr>
            <p:cNvSpPr>
              <a:spLocks/>
            </p:cNvSpPr>
            <p:nvPr/>
          </p:nvSpPr>
          <p:spPr bwMode="auto">
            <a:xfrm>
              <a:off x="1321494" y="4211936"/>
              <a:ext cx="679450" cy="679450"/>
            </a:xfrm>
            <a:custGeom>
              <a:avLst/>
              <a:gdLst>
                <a:gd name="T0" fmla="*/ 0 w 428"/>
                <a:gd name="T1" fmla="*/ 0 h 428"/>
                <a:gd name="T2" fmla="*/ 0 w 428"/>
                <a:gd name="T3" fmla="*/ 428 h 428"/>
                <a:gd name="T4" fmla="*/ 428 w 428"/>
                <a:gd name="T5" fmla="*/ 0 h 428"/>
                <a:gd name="T6" fmla="*/ 0 w 428"/>
                <a:gd name="T7" fmla="*/ 0 h 428"/>
              </a:gdLst>
              <a:ahLst/>
              <a:cxnLst>
                <a:cxn ang="0">
                  <a:pos x="T0" y="T1"/>
                </a:cxn>
                <a:cxn ang="0">
                  <a:pos x="T2" y="T3"/>
                </a:cxn>
                <a:cxn ang="0">
                  <a:pos x="T4" y="T5"/>
                </a:cxn>
                <a:cxn ang="0">
                  <a:pos x="T6" y="T7"/>
                </a:cxn>
              </a:cxnLst>
              <a:rect l="0" t="0" r="r" b="b"/>
              <a:pathLst>
                <a:path w="428" h="428">
                  <a:moveTo>
                    <a:pt x="0" y="0"/>
                  </a:moveTo>
                  <a:lnTo>
                    <a:pt x="0" y="428"/>
                  </a:lnTo>
                  <a:lnTo>
                    <a:pt x="428" y="0"/>
                  </a:lnTo>
                  <a:lnTo>
                    <a:pt x="0" y="0"/>
                  </a:lnTo>
                  <a:close/>
                </a:path>
              </a:pathLst>
            </a:custGeom>
            <a:solidFill>
              <a:srgbClr val="302B05"/>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97" name="그룹 96">
              <a:extLst>
                <a:ext uri="{FF2B5EF4-FFF2-40B4-BE49-F238E27FC236}">
                  <a16:creationId xmlns:a16="http://schemas.microsoft.com/office/drawing/2014/main" id="{C50F7BCB-E614-BDDA-753E-49911F8D219A}"/>
                </a:ext>
              </a:extLst>
            </p:cNvPr>
            <p:cNvGrpSpPr/>
            <p:nvPr/>
          </p:nvGrpSpPr>
          <p:grpSpPr>
            <a:xfrm>
              <a:off x="5549601" y="4211936"/>
              <a:ext cx="1304202" cy="753065"/>
              <a:chOff x="1531837" y="2899227"/>
              <a:chExt cx="1304202" cy="753065"/>
            </a:xfrm>
          </p:grpSpPr>
          <p:sp>
            <p:nvSpPr>
              <p:cNvPr id="98" name="TextBox 97">
                <a:extLst>
                  <a:ext uri="{FF2B5EF4-FFF2-40B4-BE49-F238E27FC236}">
                    <a16:creationId xmlns:a16="http://schemas.microsoft.com/office/drawing/2014/main" id="{248CCACE-75F8-B5A7-6380-92FB467D5BAA}"/>
                  </a:ext>
                </a:extLst>
              </p:cNvPr>
              <p:cNvSpPr txBox="1"/>
              <p:nvPr/>
            </p:nvSpPr>
            <p:spPr>
              <a:xfrm rot="18900000">
                <a:off x="1531837" y="3067517"/>
                <a:ext cx="636713" cy="584775"/>
              </a:xfrm>
              <a:prstGeom prst="rect">
                <a:avLst/>
              </a:prstGeom>
              <a:noFill/>
            </p:spPr>
            <p:txBody>
              <a:bodyPr wrap="none" rtlCol="0">
                <a:spAutoFit/>
              </a:bodyPr>
              <a:lstStyle/>
              <a:p>
                <a:r>
                  <a:rPr lang="en-US" altLang="ko-KR" sz="3200">
                    <a:latin typeface="ic 모던고딕 R" pitchFamily="18" charset="-127"/>
                    <a:ea typeface="ic 모던고딕 R" pitchFamily="18" charset="-127"/>
                  </a:rPr>
                  <a:t>04</a:t>
                </a:r>
                <a:endParaRPr lang="ko-KR" altLang="en-US" sz="3200" dirty="0">
                  <a:latin typeface="ic 모던고딕 R" pitchFamily="18" charset="-127"/>
                  <a:ea typeface="ic 모던고딕 R" pitchFamily="18" charset="-127"/>
                </a:endParaRPr>
              </a:p>
            </p:txBody>
          </p:sp>
          <p:sp>
            <p:nvSpPr>
              <p:cNvPr id="101" name="TextBox 100">
                <a:extLst>
                  <a:ext uri="{FF2B5EF4-FFF2-40B4-BE49-F238E27FC236}">
                    <a16:creationId xmlns:a16="http://schemas.microsoft.com/office/drawing/2014/main" id="{3DC629F5-F8E2-DF24-5E61-4D80190E811C}"/>
                  </a:ext>
                </a:extLst>
              </p:cNvPr>
              <p:cNvSpPr txBox="1"/>
              <p:nvPr/>
            </p:nvSpPr>
            <p:spPr>
              <a:xfrm>
                <a:off x="2138412" y="2899227"/>
                <a:ext cx="697627"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Q&amp;A</a:t>
                </a:r>
                <a:endParaRPr lang="ko-KR" altLang="en-US" sz="2000" dirty="0">
                  <a:latin typeface="DINPro-Medium" panose="02000503030000020004" pitchFamily="50" charset="0"/>
                  <a:ea typeface="ic 모던고딕 B" pitchFamily="18" charset="-127"/>
                </a:endParaRPr>
              </a:p>
            </p:txBody>
          </p:sp>
        </p:grpSp>
        <p:sp>
          <p:nvSpPr>
            <p:cNvPr id="102" name="Freeform 84">
              <a:extLst>
                <a:ext uri="{FF2B5EF4-FFF2-40B4-BE49-F238E27FC236}">
                  <a16:creationId xmlns:a16="http://schemas.microsoft.com/office/drawing/2014/main" id="{49F4DD5B-A7F0-85D3-9082-B8CA7BB349F0}"/>
                </a:ext>
              </a:extLst>
            </p:cNvPr>
            <p:cNvSpPr>
              <a:spLocks/>
            </p:cNvSpPr>
            <p:nvPr/>
          </p:nvSpPr>
          <p:spPr bwMode="auto">
            <a:xfrm>
              <a:off x="5148064" y="4211484"/>
              <a:ext cx="679450" cy="679450"/>
            </a:xfrm>
            <a:custGeom>
              <a:avLst/>
              <a:gdLst>
                <a:gd name="T0" fmla="*/ 0 w 428"/>
                <a:gd name="T1" fmla="*/ 0 h 428"/>
                <a:gd name="T2" fmla="*/ 0 w 428"/>
                <a:gd name="T3" fmla="*/ 428 h 428"/>
                <a:gd name="T4" fmla="*/ 428 w 428"/>
                <a:gd name="T5" fmla="*/ 0 h 428"/>
                <a:gd name="T6" fmla="*/ 0 w 428"/>
                <a:gd name="T7" fmla="*/ 0 h 428"/>
              </a:gdLst>
              <a:ahLst/>
              <a:cxnLst>
                <a:cxn ang="0">
                  <a:pos x="T0" y="T1"/>
                </a:cxn>
                <a:cxn ang="0">
                  <a:pos x="T2" y="T3"/>
                </a:cxn>
                <a:cxn ang="0">
                  <a:pos x="T4" y="T5"/>
                </a:cxn>
                <a:cxn ang="0">
                  <a:pos x="T6" y="T7"/>
                </a:cxn>
              </a:cxnLst>
              <a:rect l="0" t="0" r="r" b="b"/>
              <a:pathLst>
                <a:path w="428" h="428">
                  <a:moveTo>
                    <a:pt x="0" y="0"/>
                  </a:moveTo>
                  <a:lnTo>
                    <a:pt x="0" y="428"/>
                  </a:lnTo>
                  <a:lnTo>
                    <a:pt x="428" y="0"/>
                  </a:lnTo>
                  <a:lnTo>
                    <a:pt x="0" y="0"/>
                  </a:lnTo>
                  <a:close/>
                </a:path>
              </a:pathLst>
            </a:custGeom>
            <a:solidFill>
              <a:srgbClr val="302B05"/>
            </a:solidFill>
            <a:ln>
              <a:noFill/>
            </a:ln>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54610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14" name="직사각형 13">
            <a:extLst>
              <a:ext uri="{FF2B5EF4-FFF2-40B4-BE49-F238E27FC236}">
                <a16:creationId xmlns:a16="http://schemas.microsoft.com/office/drawing/2014/main" id="{5F8D6229-BFB4-56C6-CC5B-E719EFB56A0E}"/>
              </a:ext>
            </a:extLst>
          </p:cNvPr>
          <p:cNvSpPr/>
          <p:nvPr/>
        </p:nvSpPr>
        <p:spPr>
          <a:xfrm>
            <a:off x="11152" y="5527167"/>
            <a:ext cx="9144000" cy="889508"/>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576BE795-A36E-AA6E-AFF2-1376DA5D73E3}"/>
              </a:ext>
            </a:extLst>
          </p:cNvPr>
          <p:cNvSpPr txBox="1"/>
          <p:nvPr/>
        </p:nvSpPr>
        <p:spPr>
          <a:xfrm>
            <a:off x="1559632" y="53595"/>
            <a:ext cx="4576109" cy="1077218"/>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Creating </a:t>
            </a:r>
          </a:p>
          <a:p>
            <a:r>
              <a:rPr lang="en-US" altLang="ko-KR" sz="3200">
                <a:latin typeface="DINPro-Medium" panose="02000503030000020004" pitchFamily="50" charset="0"/>
                <a:ea typeface="ic 모던고딕 B" pitchFamily="18" charset="-127"/>
              </a:rPr>
              <a:t>Autonomous Database</a:t>
            </a:r>
            <a:endParaRPr lang="ko-KR" altLang="en-US" sz="3200" dirty="0">
              <a:latin typeface="DINPro-Medium" panose="02000503030000020004" pitchFamily="50" charset="0"/>
              <a:ea typeface="ic 모던고딕 L" pitchFamily="18" charset="-127"/>
            </a:endParaRPr>
          </a:p>
        </p:txBody>
      </p:sp>
      <p:sp>
        <p:nvSpPr>
          <p:cNvPr id="51" name="TextBox 50">
            <a:extLst>
              <a:ext uri="{FF2B5EF4-FFF2-40B4-BE49-F238E27FC236}">
                <a16:creationId xmlns:a16="http://schemas.microsoft.com/office/drawing/2014/main" id="{A7C77AF3-6FBD-D13D-6597-2ADC7A5CCBCA}"/>
              </a:ext>
            </a:extLst>
          </p:cNvPr>
          <p:cNvSpPr txBox="1"/>
          <p:nvPr/>
        </p:nvSpPr>
        <p:spPr>
          <a:xfrm>
            <a:off x="648348" y="5517232"/>
            <a:ext cx="7164012" cy="923330"/>
          </a:xfrm>
          <a:prstGeom prst="rect">
            <a:avLst/>
          </a:prstGeom>
          <a:noFill/>
        </p:spPr>
        <p:txBody>
          <a:bodyPr wrap="square" rtlCol="0">
            <a:spAutoFit/>
          </a:bodyPr>
          <a:lstStyle/>
          <a:p>
            <a:r>
              <a:rPr lang="en-US" altLang="ko-KR">
                <a:latin typeface="DINPro-Regular" panose="02000503030000020004" pitchFamily="50" charset="0"/>
                <a:ea typeface="ic 모던고딕 L" pitchFamily="18" charset="-127"/>
              </a:rPr>
              <a:t>     After setting up account for Oracle cloud</a:t>
            </a:r>
          </a:p>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Make your Autonomous Database </a:t>
            </a:r>
          </a:p>
          <a:p>
            <a:r>
              <a:rPr lang="en-US" altLang="ko-KR">
                <a:latin typeface="DINPro-Regular" panose="02000503030000020004" pitchFamily="50" charset="0"/>
                <a:ea typeface="ic 모던고딕 L" pitchFamily="18" charset="-127"/>
              </a:rPr>
              <a:t>     with ‘Create Autonomous Database’</a:t>
            </a:r>
            <a:endParaRPr lang="ko-KR" altLang="en-US" dirty="0">
              <a:latin typeface="DINPro-Regular" panose="02000503030000020004" pitchFamily="50" charset="0"/>
              <a:ea typeface="ic 모던고딕 L" pitchFamily="18" charset="-127"/>
            </a:endParaRPr>
          </a:p>
        </p:txBody>
      </p:sp>
      <p:pic>
        <p:nvPicPr>
          <p:cNvPr id="17" name="그림 16">
            <a:extLst>
              <a:ext uri="{FF2B5EF4-FFF2-40B4-BE49-F238E27FC236}">
                <a16:creationId xmlns:a16="http://schemas.microsoft.com/office/drawing/2014/main" id="{FEB7962A-8CF4-50CE-EA20-DF1F89700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164" y="1412776"/>
            <a:ext cx="8036184" cy="38298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직사각형 21">
            <a:extLst>
              <a:ext uri="{FF2B5EF4-FFF2-40B4-BE49-F238E27FC236}">
                <a16:creationId xmlns:a16="http://schemas.microsoft.com/office/drawing/2014/main" id="{2E997093-23A0-5CB6-47A1-84C4D223C14A}"/>
              </a:ext>
            </a:extLst>
          </p:cNvPr>
          <p:cNvSpPr/>
          <p:nvPr/>
        </p:nvSpPr>
        <p:spPr>
          <a:xfrm>
            <a:off x="676164" y="1916832"/>
            <a:ext cx="3391780" cy="288032"/>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26" name="직선 화살표 연결선 25">
            <a:extLst>
              <a:ext uri="{FF2B5EF4-FFF2-40B4-BE49-F238E27FC236}">
                <a16:creationId xmlns:a16="http://schemas.microsoft.com/office/drawing/2014/main" id="{2144DA7A-1B8B-6C3B-1926-AE560CA4085F}"/>
              </a:ext>
            </a:extLst>
          </p:cNvPr>
          <p:cNvCxnSpPr/>
          <p:nvPr/>
        </p:nvCxnSpPr>
        <p:spPr>
          <a:xfrm flipH="1">
            <a:off x="4067944" y="2060848"/>
            <a:ext cx="93610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사각형: 잘린 한쪽 모서리 26">
            <a:extLst>
              <a:ext uri="{FF2B5EF4-FFF2-40B4-BE49-F238E27FC236}">
                <a16:creationId xmlns:a16="http://schemas.microsoft.com/office/drawing/2014/main" id="{2AD87E2F-DFE1-14BC-07BD-4563D69E9051}"/>
              </a:ext>
            </a:extLst>
          </p:cNvPr>
          <p:cNvSpPr/>
          <p:nvPr/>
        </p:nvSpPr>
        <p:spPr>
          <a:xfrm>
            <a:off x="5004048" y="1869841"/>
            <a:ext cx="2304256" cy="378000"/>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Follow these process</a:t>
            </a:r>
          </a:p>
        </p:txBody>
      </p:sp>
      <p:sp>
        <p:nvSpPr>
          <p:cNvPr id="28" name="직사각형 27">
            <a:extLst>
              <a:ext uri="{FF2B5EF4-FFF2-40B4-BE49-F238E27FC236}">
                <a16:creationId xmlns:a16="http://schemas.microsoft.com/office/drawing/2014/main" id="{97E3256D-868F-8697-A5FA-545A2E82432B}"/>
              </a:ext>
            </a:extLst>
          </p:cNvPr>
          <p:cNvSpPr/>
          <p:nvPr/>
        </p:nvSpPr>
        <p:spPr>
          <a:xfrm>
            <a:off x="3203848" y="3310001"/>
            <a:ext cx="1872208" cy="407031"/>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29" name="직선 화살표 연결선 28">
            <a:extLst>
              <a:ext uri="{FF2B5EF4-FFF2-40B4-BE49-F238E27FC236}">
                <a16:creationId xmlns:a16="http://schemas.microsoft.com/office/drawing/2014/main" id="{D9566EBE-512B-2D1D-BF0F-876F466CEBF9}"/>
              </a:ext>
            </a:extLst>
          </p:cNvPr>
          <p:cNvCxnSpPr>
            <a:cxnSpLocks/>
          </p:cNvCxnSpPr>
          <p:nvPr/>
        </p:nvCxnSpPr>
        <p:spPr>
          <a:xfrm flipH="1">
            <a:off x="5076056" y="3556222"/>
            <a:ext cx="36004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사각형: 잘린 한쪽 모서리 29">
            <a:extLst>
              <a:ext uri="{FF2B5EF4-FFF2-40B4-BE49-F238E27FC236}">
                <a16:creationId xmlns:a16="http://schemas.microsoft.com/office/drawing/2014/main" id="{E2C78097-DCFF-C771-481A-A4A0A1E15F82}"/>
              </a:ext>
            </a:extLst>
          </p:cNvPr>
          <p:cNvSpPr/>
          <p:nvPr/>
        </p:nvSpPr>
        <p:spPr>
          <a:xfrm>
            <a:off x="5436096" y="3327690"/>
            <a:ext cx="2952328"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make Database</a:t>
            </a:r>
          </a:p>
        </p:txBody>
      </p:sp>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734129"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319228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14" name="직사각형 13">
            <a:extLst>
              <a:ext uri="{FF2B5EF4-FFF2-40B4-BE49-F238E27FC236}">
                <a16:creationId xmlns:a16="http://schemas.microsoft.com/office/drawing/2014/main" id="{5F8D6229-BFB4-56C6-CC5B-E719EFB56A0E}"/>
              </a:ext>
            </a:extLst>
          </p:cNvPr>
          <p:cNvSpPr/>
          <p:nvPr/>
        </p:nvSpPr>
        <p:spPr>
          <a:xfrm>
            <a:off x="11152" y="5506991"/>
            <a:ext cx="9144000" cy="923330"/>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576BE795-A36E-AA6E-AFF2-1376DA5D73E3}"/>
              </a:ext>
            </a:extLst>
          </p:cNvPr>
          <p:cNvSpPr txBox="1"/>
          <p:nvPr/>
        </p:nvSpPr>
        <p:spPr>
          <a:xfrm>
            <a:off x="1559632" y="53595"/>
            <a:ext cx="4576109" cy="1077218"/>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Creating </a:t>
            </a:r>
          </a:p>
          <a:p>
            <a:r>
              <a:rPr lang="en-US" altLang="ko-KR" sz="3200">
                <a:latin typeface="DINPro-Medium" panose="02000503030000020004" pitchFamily="50" charset="0"/>
                <a:ea typeface="ic 모던고딕 B" pitchFamily="18" charset="-127"/>
              </a:rPr>
              <a:t>Autonomous Database</a:t>
            </a:r>
            <a:endParaRPr lang="ko-KR" altLang="en-US" sz="3200" dirty="0">
              <a:latin typeface="DINPro-Medium" panose="02000503030000020004" pitchFamily="50" charset="0"/>
              <a:ea typeface="ic 모던고딕 L" pitchFamily="18" charset="-127"/>
            </a:endParaRPr>
          </a:p>
        </p:txBody>
      </p:sp>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734129"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a:t>
            </a:r>
            <a:endParaRPr lang="ko-KR" altLang="en-US" sz="2000" dirty="0">
              <a:latin typeface="DINPro-Medium" panose="02000503030000020004" pitchFamily="50" charset="0"/>
              <a:ea typeface="ic 모던고딕 B" pitchFamily="18" charset="-127"/>
            </a:endParaRPr>
          </a:p>
        </p:txBody>
      </p:sp>
      <p:pic>
        <p:nvPicPr>
          <p:cNvPr id="6" name="그림 5">
            <a:extLst>
              <a:ext uri="{FF2B5EF4-FFF2-40B4-BE49-F238E27FC236}">
                <a16:creationId xmlns:a16="http://schemas.microsoft.com/office/drawing/2014/main" id="{6B4720A5-C724-4B6D-8843-BA20456A62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019" y="1412776"/>
            <a:ext cx="6867962" cy="3830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직사각형 6">
            <a:extLst>
              <a:ext uri="{FF2B5EF4-FFF2-40B4-BE49-F238E27FC236}">
                <a16:creationId xmlns:a16="http://schemas.microsoft.com/office/drawing/2014/main" id="{11C9E592-CAA4-6A04-833D-9C23C2A955E6}"/>
              </a:ext>
            </a:extLst>
          </p:cNvPr>
          <p:cNvSpPr/>
          <p:nvPr/>
        </p:nvSpPr>
        <p:spPr>
          <a:xfrm>
            <a:off x="1377980" y="2627016"/>
            <a:ext cx="745748" cy="48493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8" name="직선 화살표 연결선 7">
            <a:extLst>
              <a:ext uri="{FF2B5EF4-FFF2-40B4-BE49-F238E27FC236}">
                <a16:creationId xmlns:a16="http://schemas.microsoft.com/office/drawing/2014/main" id="{9D1F1B11-93AF-C4E8-AC2C-758072AE703F}"/>
              </a:ext>
            </a:extLst>
          </p:cNvPr>
          <p:cNvCxnSpPr>
            <a:cxnSpLocks/>
          </p:cNvCxnSpPr>
          <p:nvPr/>
        </p:nvCxnSpPr>
        <p:spPr>
          <a:xfrm flipH="1">
            <a:off x="1835696" y="3005016"/>
            <a:ext cx="201622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사각형: 잘린 한쪽 모서리 8">
            <a:extLst>
              <a:ext uri="{FF2B5EF4-FFF2-40B4-BE49-F238E27FC236}">
                <a16:creationId xmlns:a16="http://schemas.microsoft.com/office/drawing/2014/main" id="{A3FF7241-6E48-EA64-0905-E4872C5264B2}"/>
              </a:ext>
            </a:extLst>
          </p:cNvPr>
          <p:cNvSpPr/>
          <p:nvPr/>
        </p:nvSpPr>
        <p:spPr>
          <a:xfrm>
            <a:off x="3857477" y="2708920"/>
            <a:ext cx="4020984"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Check here to make Always Free Database</a:t>
            </a:r>
          </a:p>
        </p:txBody>
      </p:sp>
      <p:sp>
        <p:nvSpPr>
          <p:cNvPr id="10" name="TextBox 9">
            <a:extLst>
              <a:ext uri="{FF2B5EF4-FFF2-40B4-BE49-F238E27FC236}">
                <a16:creationId xmlns:a16="http://schemas.microsoft.com/office/drawing/2014/main" id="{21BB23C4-FCC1-EAE7-5F1E-00182D8FCE55}"/>
              </a:ext>
            </a:extLst>
          </p:cNvPr>
          <p:cNvSpPr txBox="1"/>
          <p:nvPr/>
        </p:nvSpPr>
        <p:spPr>
          <a:xfrm>
            <a:off x="648348" y="5530006"/>
            <a:ext cx="7164012" cy="923330"/>
          </a:xfrm>
          <a:prstGeom prst="rect">
            <a:avLst/>
          </a:prstGeom>
          <a:noFill/>
        </p:spPr>
        <p:txBody>
          <a:bodyPr wrap="square" rtlCol="0">
            <a:spAutoFit/>
          </a:bodyPr>
          <a:lstStyle/>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Choose Always Free Database option</a:t>
            </a:r>
          </a:p>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Prevent the unexpected charges from your database. </a:t>
            </a:r>
          </a:p>
          <a:p>
            <a:r>
              <a:rPr lang="en-US" altLang="ko-KR">
                <a:latin typeface="DINPro-Regular" panose="02000503030000020004" pitchFamily="50" charset="0"/>
                <a:ea typeface="ic 모던고딕 L" pitchFamily="18" charset="-127"/>
              </a:rPr>
              <a:t>     You can update your account with your extra permission</a:t>
            </a:r>
            <a:endParaRPr lang="ko-KR" altLang="en-US" dirty="0">
              <a:latin typeface="DINPro-Regular" panose="02000503030000020004" pitchFamily="50" charset="0"/>
              <a:ea typeface="ic 모던고딕 L" pitchFamily="18" charset="-127"/>
            </a:endParaRPr>
          </a:p>
        </p:txBody>
      </p:sp>
    </p:spTree>
    <p:extLst>
      <p:ext uri="{BB962C8B-B14F-4D97-AF65-F5344CB8AC3E}">
        <p14:creationId xmlns:p14="http://schemas.microsoft.com/office/powerpoint/2010/main" val="3887176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14" name="직사각형 13">
            <a:extLst>
              <a:ext uri="{FF2B5EF4-FFF2-40B4-BE49-F238E27FC236}">
                <a16:creationId xmlns:a16="http://schemas.microsoft.com/office/drawing/2014/main" id="{5F8D6229-BFB4-56C6-CC5B-E719EFB56A0E}"/>
              </a:ext>
            </a:extLst>
          </p:cNvPr>
          <p:cNvSpPr/>
          <p:nvPr/>
        </p:nvSpPr>
        <p:spPr>
          <a:xfrm>
            <a:off x="11152" y="5868783"/>
            <a:ext cx="9144000" cy="547892"/>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8" name="TextBox 17">
            <a:extLst>
              <a:ext uri="{FF2B5EF4-FFF2-40B4-BE49-F238E27FC236}">
                <a16:creationId xmlns:a16="http://schemas.microsoft.com/office/drawing/2014/main" id="{576BE795-A36E-AA6E-AFF2-1376DA5D73E3}"/>
              </a:ext>
            </a:extLst>
          </p:cNvPr>
          <p:cNvSpPr txBox="1"/>
          <p:nvPr/>
        </p:nvSpPr>
        <p:spPr>
          <a:xfrm>
            <a:off x="107504" y="404443"/>
            <a:ext cx="4576109" cy="584775"/>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Access to Launchpad</a:t>
            </a:r>
            <a:endParaRPr lang="ko-KR" altLang="en-US" sz="3200" dirty="0">
              <a:latin typeface="DINPro-Medium" panose="02000503030000020004" pitchFamily="50" charset="0"/>
              <a:ea typeface="ic 모던고딕 L" pitchFamily="18" charset="-127"/>
            </a:endParaRPr>
          </a:p>
        </p:txBody>
      </p:sp>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734129"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a:t>
            </a:r>
            <a:endParaRPr lang="ko-KR" altLang="en-US" sz="2000" dirty="0">
              <a:latin typeface="DINPro-Medium" panose="02000503030000020004" pitchFamily="50" charset="0"/>
              <a:ea typeface="ic 모던고딕 B" pitchFamily="18" charset="-127"/>
            </a:endParaRPr>
          </a:p>
        </p:txBody>
      </p:sp>
      <p:pic>
        <p:nvPicPr>
          <p:cNvPr id="2" name="그림 1">
            <a:extLst>
              <a:ext uri="{FF2B5EF4-FFF2-40B4-BE49-F238E27FC236}">
                <a16:creationId xmlns:a16="http://schemas.microsoft.com/office/drawing/2014/main" id="{CFFA8913-5690-1266-2E0D-0FF3EF65DF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794" y="1694748"/>
            <a:ext cx="8822413" cy="3468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직사각형 10">
            <a:extLst>
              <a:ext uri="{FF2B5EF4-FFF2-40B4-BE49-F238E27FC236}">
                <a16:creationId xmlns:a16="http://schemas.microsoft.com/office/drawing/2014/main" id="{498519B2-743A-8B0D-ED19-5D32920CE247}"/>
              </a:ext>
            </a:extLst>
          </p:cNvPr>
          <p:cNvSpPr/>
          <p:nvPr/>
        </p:nvSpPr>
        <p:spPr>
          <a:xfrm>
            <a:off x="2219581" y="2959421"/>
            <a:ext cx="1087524" cy="253548"/>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15" name="직선 화살표 연결선 14">
            <a:extLst>
              <a:ext uri="{FF2B5EF4-FFF2-40B4-BE49-F238E27FC236}">
                <a16:creationId xmlns:a16="http://schemas.microsoft.com/office/drawing/2014/main" id="{DD872692-7405-F408-41F3-87D0B43D88AB}"/>
              </a:ext>
            </a:extLst>
          </p:cNvPr>
          <p:cNvCxnSpPr>
            <a:cxnSpLocks/>
          </p:cNvCxnSpPr>
          <p:nvPr/>
        </p:nvCxnSpPr>
        <p:spPr>
          <a:xfrm flipH="1">
            <a:off x="3307105" y="2420888"/>
            <a:ext cx="760839" cy="5409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사각형: 잘린 한쪽 모서리 15">
            <a:extLst>
              <a:ext uri="{FF2B5EF4-FFF2-40B4-BE49-F238E27FC236}">
                <a16:creationId xmlns:a16="http://schemas.microsoft.com/office/drawing/2014/main" id="{5C159EDB-6CF7-A088-5BA0-5256F463C480}"/>
              </a:ext>
            </a:extLst>
          </p:cNvPr>
          <p:cNvSpPr/>
          <p:nvPr/>
        </p:nvSpPr>
        <p:spPr>
          <a:xfrm>
            <a:off x="4067943" y="2060848"/>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access to Launchpad</a:t>
            </a:r>
          </a:p>
        </p:txBody>
      </p:sp>
      <p:sp>
        <p:nvSpPr>
          <p:cNvPr id="17" name="TextBox 16">
            <a:extLst>
              <a:ext uri="{FF2B5EF4-FFF2-40B4-BE49-F238E27FC236}">
                <a16:creationId xmlns:a16="http://schemas.microsoft.com/office/drawing/2014/main" id="{C26F447A-96B3-3F1B-B592-2D290B7A3D44}"/>
              </a:ext>
            </a:extLst>
          </p:cNvPr>
          <p:cNvSpPr txBox="1"/>
          <p:nvPr/>
        </p:nvSpPr>
        <p:spPr>
          <a:xfrm>
            <a:off x="624847" y="5673332"/>
            <a:ext cx="7164012" cy="646331"/>
          </a:xfrm>
          <a:prstGeom prst="rect">
            <a:avLst/>
          </a:prstGeom>
          <a:noFill/>
        </p:spPr>
        <p:txBody>
          <a:bodyPr wrap="square" rtlCol="0">
            <a:spAutoFit/>
          </a:bodyPr>
          <a:lstStyle/>
          <a:p>
            <a:pPr marL="285750" indent="-285750">
              <a:buFont typeface="Arial" panose="020B0604020202020204" pitchFamily="34" charset="0"/>
              <a:buChar char="•"/>
            </a:pPr>
            <a:endParaRPr lang="en-US" altLang="ko-KR">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Launchpad has almost everything you want</a:t>
            </a:r>
            <a:endParaRPr lang="ko-KR" altLang="en-US" dirty="0">
              <a:latin typeface="DINPro-Regular" panose="02000503030000020004" pitchFamily="50" charset="0"/>
              <a:ea typeface="ic 모던고딕 L" pitchFamily="18" charset="-127"/>
            </a:endParaRPr>
          </a:p>
        </p:txBody>
      </p:sp>
    </p:spTree>
    <p:extLst>
      <p:ext uri="{BB962C8B-B14F-4D97-AF65-F5344CB8AC3E}">
        <p14:creationId xmlns:p14="http://schemas.microsoft.com/office/powerpoint/2010/main" val="2836895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18" name="TextBox 17">
            <a:extLst>
              <a:ext uri="{FF2B5EF4-FFF2-40B4-BE49-F238E27FC236}">
                <a16:creationId xmlns:a16="http://schemas.microsoft.com/office/drawing/2014/main" id="{576BE795-A36E-AA6E-AFF2-1376DA5D73E3}"/>
              </a:ext>
            </a:extLst>
          </p:cNvPr>
          <p:cNvSpPr txBox="1"/>
          <p:nvPr/>
        </p:nvSpPr>
        <p:spPr>
          <a:xfrm>
            <a:off x="107504" y="404443"/>
            <a:ext cx="4576109" cy="584775"/>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What’s in Launchpad</a:t>
            </a:r>
            <a:endParaRPr lang="ko-KR" altLang="en-US" sz="3200" dirty="0">
              <a:latin typeface="DINPro-Medium" panose="02000503030000020004" pitchFamily="50" charset="0"/>
              <a:ea typeface="ic 모던고딕 L" pitchFamily="18" charset="-127"/>
            </a:endParaRPr>
          </a:p>
        </p:txBody>
      </p:sp>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734129"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a:t>
            </a:r>
            <a:endParaRPr lang="ko-KR" altLang="en-US" sz="2000" dirty="0">
              <a:latin typeface="DINPro-Medium" panose="02000503030000020004" pitchFamily="50" charset="0"/>
              <a:ea typeface="ic 모던고딕 B" pitchFamily="18" charset="-127"/>
            </a:endParaRPr>
          </a:p>
        </p:txBody>
      </p:sp>
      <p:pic>
        <p:nvPicPr>
          <p:cNvPr id="7" name="그림 6">
            <a:extLst>
              <a:ext uri="{FF2B5EF4-FFF2-40B4-BE49-F238E27FC236}">
                <a16:creationId xmlns:a16="http://schemas.microsoft.com/office/drawing/2014/main" id="{80DFE127-D692-810B-823E-69C98063C74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384" y="1218219"/>
            <a:ext cx="9063231" cy="4421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직사각형 8">
            <a:extLst>
              <a:ext uri="{FF2B5EF4-FFF2-40B4-BE49-F238E27FC236}">
                <a16:creationId xmlns:a16="http://schemas.microsoft.com/office/drawing/2014/main" id="{E4CB787B-EE54-0853-921F-D32DB3026A8E}"/>
              </a:ext>
            </a:extLst>
          </p:cNvPr>
          <p:cNvSpPr/>
          <p:nvPr/>
        </p:nvSpPr>
        <p:spPr>
          <a:xfrm>
            <a:off x="827584" y="4775685"/>
            <a:ext cx="1998268" cy="864096"/>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10" name="직선 화살표 연결선 9">
            <a:extLst>
              <a:ext uri="{FF2B5EF4-FFF2-40B4-BE49-F238E27FC236}">
                <a16:creationId xmlns:a16="http://schemas.microsoft.com/office/drawing/2014/main" id="{CDB3FB09-3B31-3B97-5F1F-BFBAE6112462}"/>
              </a:ext>
            </a:extLst>
          </p:cNvPr>
          <p:cNvCxnSpPr>
            <a:cxnSpLocks/>
          </p:cNvCxnSpPr>
          <p:nvPr/>
        </p:nvCxnSpPr>
        <p:spPr>
          <a:xfrm flipH="1">
            <a:off x="2759719" y="4222279"/>
            <a:ext cx="760839" cy="54096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사각형: 잘린 한쪽 모서리 18">
            <a:extLst>
              <a:ext uri="{FF2B5EF4-FFF2-40B4-BE49-F238E27FC236}">
                <a16:creationId xmlns:a16="http://schemas.microsoft.com/office/drawing/2014/main" id="{00BEF813-3CE4-1C4F-6A59-49301FB4601E}"/>
              </a:ext>
            </a:extLst>
          </p:cNvPr>
          <p:cNvSpPr/>
          <p:nvPr/>
        </p:nvSpPr>
        <p:spPr>
          <a:xfrm>
            <a:off x="3520557" y="3862239"/>
            <a:ext cx="3922455" cy="378000"/>
          </a:xfrm>
          <a:prstGeom prst="snip1Rect">
            <a:avLst/>
          </a:prstGeom>
          <a:solidFill>
            <a:schemeClr val="bg1"/>
          </a:solidFill>
          <a:ln w="19050">
            <a:solidFill>
              <a:schemeClr val="tx1">
                <a:lumMod val="65000"/>
                <a:lumOff val="35000"/>
              </a:schemeClr>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Click here to access to make User</a:t>
            </a:r>
          </a:p>
        </p:txBody>
      </p:sp>
    </p:spTree>
    <p:extLst>
      <p:ext uri="{BB962C8B-B14F-4D97-AF65-F5344CB8AC3E}">
        <p14:creationId xmlns:p14="http://schemas.microsoft.com/office/powerpoint/2010/main" val="177756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FDC7668C-DCC4-71BF-9E0B-9763A6E6E2AD}"/>
              </a:ext>
            </a:extLst>
          </p:cNvPr>
          <p:cNvPicPr>
            <a:picLocks noChangeAspect="1"/>
          </p:cNvPicPr>
          <p:nvPr/>
        </p:nvPicPr>
        <p:blipFill>
          <a:blip r:embed="rId3">
            <a:alphaModFix amt="50000"/>
            <a:extLst>
              <a:ext uri="{28A0092B-C50C-407E-A947-70E740481C1C}">
                <a14:useLocalDpi xmlns:a14="http://schemas.microsoft.com/office/drawing/2010/main" val="0"/>
              </a:ext>
            </a:extLst>
          </a:blip>
          <a:srcRect/>
          <a:stretch/>
        </p:blipFill>
        <p:spPr>
          <a:xfrm>
            <a:off x="-972616" y="-14745"/>
            <a:ext cx="12457384" cy="7785865"/>
          </a:xfrm>
          <a:prstGeom prst="rect">
            <a:avLst/>
          </a:prstGeom>
        </p:spPr>
      </p:pic>
      <p:sp>
        <p:nvSpPr>
          <p:cNvPr id="18" name="TextBox 17">
            <a:extLst>
              <a:ext uri="{FF2B5EF4-FFF2-40B4-BE49-F238E27FC236}">
                <a16:creationId xmlns:a16="http://schemas.microsoft.com/office/drawing/2014/main" id="{576BE795-A36E-AA6E-AFF2-1376DA5D73E3}"/>
              </a:ext>
            </a:extLst>
          </p:cNvPr>
          <p:cNvSpPr txBox="1"/>
          <p:nvPr/>
        </p:nvSpPr>
        <p:spPr>
          <a:xfrm>
            <a:off x="1559632" y="53595"/>
            <a:ext cx="7260840" cy="1077218"/>
          </a:xfrm>
          <a:prstGeom prst="rect">
            <a:avLst/>
          </a:prstGeom>
          <a:noFill/>
        </p:spPr>
        <p:txBody>
          <a:bodyPr wrap="square" rtlCol="0">
            <a:spAutoFit/>
          </a:bodyPr>
          <a:lstStyle/>
          <a:p>
            <a:r>
              <a:rPr lang="en-US" altLang="ko-KR" sz="3200">
                <a:latin typeface="DINPro-Medium" panose="02000503030000020004" pitchFamily="50" charset="0"/>
                <a:ea typeface="ic 모던고딕 B" pitchFamily="18" charset="-127"/>
              </a:rPr>
              <a:t>Make DATABASE User</a:t>
            </a:r>
          </a:p>
          <a:p>
            <a:r>
              <a:rPr lang="en-US" altLang="ko-KR" sz="3200">
                <a:latin typeface="DINPro-Medium" panose="02000503030000020004" pitchFamily="50" charset="0"/>
                <a:ea typeface="ic 모던고딕 B" pitchFamily="18" charset="-127"/>
              </a:rPr>
              <a:t>with Oracle Machine Learning Enable</a:t>
            </a:r>
            <a:endParaRPr lang="ko-KR" altLang="en-US" sz="3200" dirty="0">
              <a:latin typeface="DINPro-Medium" panose="02000503030000020004" pitchFamily="50" charset="0"/>
              <a:ea typeface="ic 모던고딕 L" pitchFamily="18" charset="-127"/>
            </a:endParaRPr>
          </a:p>
        </p:txBody>
      </p:sp>
      <p:sp>
        <p:nvSpPr>
          <p:cNvPr id="4" name="Rectangle 63">
            <a:extLst>
              <a:ext uri="{FF2B5EF4-FFF2-40B4-BE49-F238E27FC236}">
                <a16:creationId xmlns:a16="http://schemas.microsoft.com/office/drawing/2014/main" id="{D7CCAA32-4C81-69BA-C5C4-92FCC8E24E29}"/>
              </a:ext>
            </a:extLst>
          </p:cNvPr>
          <p:cNvSpPr>
            <a:spLocks noChangeArrowheads="1"/>
          </p:cNvSpPr>
          <p:nvPr/>
        </p:nvSpPr>
        <p:spPr bwMode="auto">
          <a:xfrm>
            <a:off x="0" y="332656"/>
            <a:ext cx="1547664" cy="7200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5" name="Rectangle 76">
            <a:extLst>
              <a:ext uri="{FF2B5EF4-FFF2-40B4-BE49-F238E27FC236}">
                <a16:creationId xmlns:a16="http://schemas.microsoft.com/office/drawing/2014/main" id="{9C145454-97CB-A6A7-96DA-76B83C55C88A}"/>
              </a:ext>
            </a:extLst>
          </p:cNvPr>
          <p:cNvSpPr>
            <a:spLocks noChangeArrowheads="1"/>
          </p:cNvSpPr>
          <p:nvPr/>
        </p:nvSpPr>
        <p:spPr bwMode="auto">
          <a:xfrm>
            <a:off x="6946900" y="6416675"/>
            <a:ext cx="2197100" cy="6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2" name="TextBox 11">
            <a:extLst>
              <a:ext uri="{FF2B5EF4-FFF2-40B4-BE49-F238E27FC236}">
                <a16:creationId xmlns:a16="http://schemas.microsoft.com/office/drawing/2014/main" id="{01858D53-77D1-2017-5A8D-B7B4B880CC28}"/>
              </a:ext>
            </a:extLst>
          </p:cNvPr>
          <p:cNvSpPr txBox="1"/>
          <p:nvPr/>
        </p:nvSpPr>
        <p:spPr>
          <a:xfrm>
            <a:off x="7469444" y="558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3" name="TextBox 12">
            <a:extLst>
              <a:ext uri="{FF2B5EF4-FFF2-40B4-BE49-F238E27FC236}">
                <a16:creationId xmlns:a16="http://schemas.microsoft.com/office/drawing/2014/main" id="{A5A226F1-77E6-042C-9CE0-FE6A15287A6B}"/>
              </a:ext>
            </a:extLst>
          </p:cNvPr>
          <p:cNvSpPr txBox="1"/>
          <p:nvPr/>
        </p:nvSpPr>
        <p:spPr>
          <a:xfrm>
            <a:off x="7457476" y="174424"/>
            <a:ext cx="1734129"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Prerequisites</a:t>
            </a:r>
            <a:endParaRPr lang="ko-KR" altLang="en-US" sz="2000" dirty="0">
              <a:latin typeface="DINPro-Medium" panose="02000503030000020004" pitchFamily="50" charset="0"/>
              <a:ea typeface="ic 모던고딕 B" pitchFamily="18" charset="-127"/>
            </a:endParaRPr>
          </a:p>
        </p:txBody>
      </p:sp>
      <p:pic>
        <p:nvPicPr>
          <p:cNvPr id="2" name="그림 1">
            <a:extLst>
              <a:ext uri="{FF2B5EF4-FFF2-40B4-BE49-F238E27FC236}">
                <a16:creationId xmlns:a16="http://schemas.microsoft.com/office/drawing/2014/main" id="{D9CEC9A6-BD50-E9CB-18CD-272B05E929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738" y="1371183"/>
            <a:ext cx="8904525" cy="3923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직사각형 10">
            <a:extLst>
              <a:ext uri="{FF2B5EF4-FFF2-40B4-BE49-F238E27FC236}">
                <a16:creationId xmlns:a16="http://schemas.microsoft.com/office/drawing/2014/main" id="{169FF409-A9AB-FCE4-CCDC-D266FDA9FC2F}"/>
              </a:ext>
            </a:extLst>
          </p:cNvPr>
          <p:cNvSpPr/>
          <p:nvPr/>
        </p:nvSpPr>
        <p:spPr>
          <a:xfrm>
            <a:off x="6732240" y="3857691"/>
            <a:ext cx="449062" cy="429170"/>
          </a:xfrm>
          <a:prstGeom prst="rect">
            <a:avLst/>
          </a:prstGeom>
          <a:noFill/>
          <a:ln w="1905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cxnSp>
        <p:nvCxnSpPr>
          <p:cNvPr id="15" name="직선 화살표 연결선 14">
            <a:extLst>
              <a:ext uri="{FF2B5EF4-FFF2-40B4-BE49-F238E27FC236}">
                <a16:creationId xmlns:a16="http://schemas.microsoft.com/office/drawing/2014/main" id="{8E1ADA41-0BFA-841B-A7A7-2147E20C2FEB}"/>
              </a:ext>
            </a:extLst>
          </p:cNvPr>
          <p:cNvCxnSpPr>
            <a:cxnSpLocks/>
            <a:stCxn id="16" idx="3"/>
          </p:cNvCxnSpPr>
          <p:nvPr/>
        </p:nvCxnSpPr>
        <p:spPr>
          <a:xfrm flipH="1" flipV="1">
            <a:off x="7181302" y="4214853"/>
            <a:ext cx="293134" cy="2700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사각형: 잘린 한쪽 모서리 15">
            <a:extLst>
              <a:ext uri="{FF2B5EF4-FFF2-40B4-BE49-F238E27FC236}">
                <a16:creationId xmlns:a16="http://schemas.microsoft.com/office/drawing/2014/main" id="{7C51F7DC-15FA-3003-AF7D-614C2721AB9A}"/>
              </a:ext>
            </a:extLst>
          </p:cNvPr>
          <p:cNvSpPr/>
          <p:nvPr/>
        </p:nvSpPr>
        <p:spPr>
          <a:xfrm>
            <a:off x="6084168" y="4484925"/>
            <a:ext cx="2780536" cy="378000"/>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pPr algn="ctr"/>
            <a:r>
              <a:rPr lang="en-US" sz="1600">
                <a:solidFill>
                  <a:schemeClr val="tx1"/>
                </a:solidFill>
                <a:latin typeface="DINPro-Medium" panose="02000503030000020004" pitchFamily="50" charset="0"/>
              </a:rPr>
              <a:t>Enable Machine Learning</a:t>
            </a:r>
          </a:p>
        </p:txBody>
      </p:sp>
      <p:sp>
        <p:nvSpPr>
          <p:cNvPr id="20" name="직사각형 19">
            <a:extLst>
              <a:ext uri="{FF2B5EF4-FFF2-40B4-BE49-F238E27FC236}">
                <a16:creationId xmlns:a16="http://schemas.microsoft.com/office/drawing/2014/main" id="{F22F794A-897E-989D-FD27-040124759682}"/>
              </a:ext>
            </a:extLst>
          </p:cNvPr>
          <p:cNvSpPr/>
          <p:nvPr/>
        </p:nvSpPr>
        <p:spPr>
          <a:xfrm>
            <a:off x="11152" y="5868783"/>
            <a:ext cx="9144000" cy="547892"/>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21" name="TextBox 20">
            <a:extLst>
              <a:ext uri="{FF2B5EF4-FFF2-40B4-BE49-F238E27FC236}">
                <a16:creationId xmlns:a16="http://schemas.microsoft.com/office/drawing/2014/main" id="{B49D2A71-3A54-5C98-5FC8-A8CB840A38DD}"/>
              </a:ext>
            </a:extLst>
          </p:cNvPr>
          <p:cNvSpPr txBox="1"/>
          <p:nvPr/>
        </p:nvSpPr>
        <p:spPr>
          <a:xfrm>
            <a:off x="624847" y="5673332"/>
            <a:ext cx="7164012" cy="646331"/>
          </a:xfrm>
          <a:prstGeom prst="rect">
            <a:avLst/>
          </a:prstGeom>
          <a:noFill/>
        </p:spPr>
        <p:txBody>
          <a:bodyPr wrap="square" rtlCol="0">
            <a:spAutoFit/>
          </a:bodyPr>
          <a:lstStyle/>
          <a:p>
            <a:pPr marL="285750" indent="-285750">
              <a:buFont typeface="Arial" panose="020B0604020202020204" pitchFamily="34" charset="0"/>
              <a:buChar char="•"/>
            </a:pPr>
            <a:endParaRPr lang="en-US" altLang="ko-KR">
              <a:latin typeface="DINPro-Regular" panose="02000503030000020004" pitchFamily="50" charset="0"/>
              <a:ea typeface="ic 모던고딕 L" pitchFamily="18" charset="-127"/>
            </a:endParaRPr>
          </a:p>
          <a:p>
            <a:pPr marL="285750" indent="-285750">
              <a:buFont typeface="Arial" panose="020B0604020202020204" pitchFamily="34" charset="0"/>
              <a:buChar char="•"/>
            </a:pPr>
            <a:r>
              <a:rPr lang="en-US" altLang="ko-KR">
                <a:latin typeface="DINPro-Regular" panose="02000503030000020004" pitchFamily="50" charset="0"/>
                <a:ea typeface="ic 모던고딕 L" pitchFamily="18" charset="-127"/>
              </a:rPr>
              <a:t>OML: Oracle Machine Learning </a:t>
            </a:r>
            <a:endParaRPr lang="ko-KR" altLang="en-US" dirty="0">
              <a:latin typeface="DINPro-Regular" panose="02000503030000020004" pitchFamily="50" charset="0"/>
              <a:ea typeface="ic 모던고딕 L" pitchFamily="18" charset="-127"/>
            </a:endParaRPr>
          </a:p>
        </p:txBody>
      </p:sp>
    </p:spTree>
    <p:extLst>
      <p:ext uri="{BB962C8B-B14F-4D97-AF65-F5344CB8AC3E}">
        <p14:creationId xmlns:p14="http://schemas.microsoft.com/office/powerpoint/2010/main" val="144210766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EC0"/>
        </a:solidFill>
        <a:ln>
          <a:noFill/>
        </a:ln>
      </a:spPr>
      <a:bodyPr vert="horz" wrap="square" lIns="91440" tIns="45720" rIns="91440" bIns="45720" numCol="1" anchor="t" anchorCtr="0" compatLnSpc="1">
        <a:prstTxWarp prst="textNoShape">
          <a:avLst/>
        </a:prstTxWarp>
      </a:bodyPr>
      <a:lstStyle>
        <a:defPPr>
          <a:defRPr>
            <a:solidFill>
              <a:schemeClr val="tx1"/>
            </a:solidFill>
          </a:defRPr>
        </a:defPPr>
      </a:lst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12195</TotalTime>
  <Words>1057</Words>
  <Application>Microsoft Office PowerPoint</Application>
  <PresentationFormat>On-screen Show (4:3)</PresentationFormat>
  <Paragraphs>199</Paragraphs>
  <Slides>22</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맑은 고딕</vt:lpstr>
      <vt:lpstr>Arial</vt:lpstr>
      <vt:lpstr>DINPro-Light</vt:lpstr>
      <vt:lpstr>DINPro-Medium</vt:lpstr>
      <vt:lpstr>DINPro-Regular</vt:lpstr>
      <vt:lpstr>Helvetica43-ExtendedLight</vt:lpstr>
      <vt:lpstr>Helvetica75</vt:lpstr>
      <vt:lpstr>ic 모던고딕 L</vt:lpstr>
      <vt:lpstr>ic 모던고딕 R</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Registered User</dc:creator>
  <cp:lastModifiedBy>Nikshita Ranganathan</cp:lastModifiedBy>
  <cp:revision>1622</cp:revision>
  <dcterms:created xsi:type="dcterms:W3CDTF">2014-09-29T01:10:15Z</dcterms:created>
  <dcterms:modified xsi:type="dcterms:W3CDTF">2022-12-17T02:10:56Z</dcterms:modified>
</cp:coreProperties>
</file>